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3399"/>
    <a:srgbClr val="3399FF"/>
    <a:srgbClr val="CC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9E34C9-FE40-40E6-AB86-6B65E557E90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A950175-755B-4ED8-97DB-8E99D7A3F0A4}">
      <dgm:prSet phldrT="[Tekst]" custT="1"/>
      <dgm:spPr>
        <a:solidFill>
          <a:srgbClr val="00B050"/>
        </a:solidFill>
      </dgm:spPr>
      <dgm:t>
        <a:bodyPr/>
        <a:lstStyle/>
        <a:p>
          <a:r>
            <a:rPr lang="hr-HR" sz="3600" dirty="0"/>
            <a:t>1 m = 10 dm</a:t>
          </a:r>
        </a:p>
        <a:p>
          <a:r>
            <a:rPr lang="hr-HR" sz="3600" dirty="0"/>
            <a:t>1 m</a:t>
          </a:r>
          <a:r>
            <a:rPr lang="hr-HR" sz="3600" baseline="30000" dirty="0"/>
            <a:t>2</a:t>
          </a:r>
          <a:r>
            <a:rPr lang="hr-HR" sz="3600" baseline="0" dirty="0"/>
            <a:t> = 100 dm</a:t>
          </a:r>
          <a:r>
            <a:rPr lang="hr-HR" sz="3600" baseline="30000" dirty="0"/>
            <a:t>2</a:t>
          </a:r>
          <a:endParaRPr lang="hr-HR" sz="3600" dirty="0"/>
        </a:p>
      </dgm:t>
    </dgm:pt>
    <dgm:pt modelId="{48F7EF86-5DD0-450B-A5D6-F229DFD46CD4}" type="parTrans" cxnId="{2B95FA72-8844-4DC5-B00E-EC20EABFA201}">
      <dgm:prSet/>
      <dgm:spPr/>
      <dgm:t>
        <a:bodyPr/>
        <a:lstStyle/>
        <a:p>
          <a:endParaRPr lang="hr-HR"/>
        </a:p>
      </dgm:t>
    </dgm:pt>
    <dgm:pt modelId="{6C1C10E4-4927-484C-9353-1F41547735B1}" type="sibTrans" cxnId="{2B95FA72-8844-4DC5-B00E-EC20EABFA201}">
      <dgm:prSet/>
      <dgm:spPr/>
      <dgm:t>
        <a:bodyPr/>
        <a:lstStyle/>
        <a:p>
          <a:endParaRPr lang="hr-HR"/>
        </a:p>
      </dgm:t>
    </dgm:pt>
    <dgm:pt modelId="{DD3BBF88-D5E0-43BE-92F4-E639F92396D3}">
      <dgm:prSet phldrT="[Tekst]" custT="1"/>
      <dgm:spPr>
        <a:solidFill>
          <a:srgbClr val="00B0F0"/>
        </a:solidFill>
      </dgm:spPr>
      <dgm:t>
        <a:bodyPr/>
        <a:lstStyle/>
        <a:p>
          <a:r>
            <a:rPr lang="hr-HR" sz="3600" dirty="0"/>
            <a:t>1 m = 100 cm</a:t>
          </a:r>
        </a:p>
        <a:p>
          <a:r>
            <a:rPr lang="hr-HR" sz="3600" dirty="0"/>
            <a:t>1 m</a:t>
          </a:r>
          <a:r>
            <a:rPr lang="hr-HR" sz="3600" baseline="30000" dirty="0"/>
            <a:t>2</a:t>
          </a:r>
          <a:r>
            <a:rPr lang="hr-HR" sz="3600" baseline="0" dirty="0"/>
            <a:t> = 10 000 cm</a:t>
          </a:r>
          <a:r>
            <a:rPr lang="hr-HR" sz="3600" baseline="30000" dirty="0"/>
            <a:t>2</a:t>
          </a:r>
          <a:endParaRPr lang="hr-HR" sz="3600" dirty="0"/>
        </a:p>
      </dgm:t>
    </dgm:pt>
    <dgm:pt modelId="{A44EB9A8-7F54-4F70-A611-6550464B7A44}" type="parTrans" cxnId="{488629D1-9989-42E8-84BC-4A6838CD5B7D}">
      <dgm:prSet/>
      <dgm:spPr/>
      <dgm:t>
        <a:bodyPr/>
        <a:lstStyle/>
        <a:p>
          <a:endParaRPr lang="hr-HR"/>
        </a:p>
      </dgm:t>
    </dgm:pt>
    <dgm:pt modelId="{DB366FC1-06B3-4E5D-B77A-9C466906A9F5}" type="sibTrans" cxnId="{488629D1-9989-42E8-84BC-4A6838CD5B7D}">
      <dgm:prSet/>
      <dgm:spPr/>
      <dgm:t>
        <a:bodyPr/>
        <a:lstStyle/>
        <a:p>
          <a:endParaRPr lang="hr-HR"/>
        </a:p>
      </dgm:t>
    </dgm:pt>
    <dgm:pt modelId="{8C80A5B6-232F-4E5A-8171-3E3621971796}">
      <dgm:prSet phldrT="[Tekst]" custT="1"/>
      <dgm:spPr>
        <a:solidFill>
          <a:srgbClr val="FF0000"/>
        </a:solidFill>
      </dgm:spPr>
      <dgm:t>
        <a:bodyPr/>
        <a:lstStyle/>
        <a:p>
          <a:r>
            <a:rPr lang="hr-HR" sz="3600" dirty="0"/>
            <a:t>1 m = 1000 mm</a:t>
          </a:r>
        </a:p>
        <a:p>
          <a:r>
            <a:rPr lang="hr-HR" sz="3600" dirty="0"/>
            <a:t>1 m</a:t>
          </a:r>
          <a:r>
            <a:rPr lang="hr-HR" sz="3600" baseline="30000" dirty="0"/>
            <a:t>2 </a:t>
          </a:r>
          <a:r>
            <a:rPr lang="hr-HR" sz="3600" baseline="0" dirty="0"/>
            <a:t> = 1000 000 mm</a:t>
          </a:r>
          <a:r>
            <a:rPr lang="hr-HR" sz="3600" baseline="30000" dirty="0"/>
            <a:t>2 </a:t>
          </a:r>
          <a:endParaRPr lang="hr-HR" sz="3600" dirty="0"/>
        </a:p>
      </dgm:t>
    </dgm:pt>
    <dgm:pt modelId="{F740A8FD-F2E2-4D47-8707-639E146F0B8C}" type="parTrans" cxnId="{98FC6D27-3031-431E-B9B4-755BB9585F57}">
      <dgm:prSet/>
      <dgm:spPr/>
      <dgm:t>
        <a:bodyPr/>
        <a:lstStyle/>
        <a:p>
          <a:endParaRPr lang="hr-HR"/>
        </a:p>
      </dgm:t>
    </dgm:pt>
    <dgm:pt modelId="{B03BF065-030F-432A-BCC8-7115CA01E28D}" type="sibTrans" cxnId="{98FC6D27-3031-431E-B9B4-755BB9585F57}">
      <dgm:prSet/>
      <dgm:spPr/>
      <dgm:t>
        <a:bodyPr/>
        <a:lstStyle/>
        <a:p>
          <a:endParaRPr lang="hr-HR"/>
        </a:p>
      </dgm:t>
    </dgm:pt>
    <dgm:pt modelId="{881200C7-E658-47C4-9DF8-B4A6E2C6B2FE}">
      <dgm:prSet phldrT="[Tekst]" custT="1"/>
      <dgm:spPr/>
      <dgm:t>
        <a:bodyPr/>
        <a:lstStyle/>
        <a:p>
          <a:r>
            <a:rPr lang="hr-HR" sz="3600" dirty="0"/>
            <a:t>1 dm = 10 cm</a:t>
          </a:r>
        </a:p>
        <a:p>
          <a:r>
            <a:rPr lang="hr-HR" sz="3600" dirty="0"/>
            <a:t>1 dm</a:t>
          </a:r>
          <a:r>
            <a:rPr lang="hr-HR" sz="3600" baseline="30000" dirty="0"/>
            <a:t>2</a:t>
          </a:r>
          <a:r>
            <a:rPr lang="hr-HR" sz="3600" baseline="0" dirty="0"/>
            <a:t> = 100 cm</a:t>
          </a:r>
          <a:r>
            <a:rPr lang="hr-HR" sz="3600" baseline="30000" dirty="0"/>
            <a:t>2</a:t>
          </a:r>
          <a:endParaRPr lang="hr-HR" sz="3600" dirty="0"/>
        </a:p>
      </dgm:t>
    </dgm:pt>
    <dgm:pt modelId="{856E147A-19B2-4F24-AA39-8EE2FCD47196}" type="parTrans" cxnId="{5A9C9EA0-390E-4CF8-9544-78C94A3D976C}">
      <dgm:prSet/>
      <dgm:spPr/>
      <dgm:t>
        <a:bodyPr/>
        <a:lstStyle/>
        <a:p>
          <a:endParaRPr lang="hr-HR"/>
        </a:p>
      </dgm:t>
    </dgm:pt>
    <dgm:pt modelId="{1A1460FB-B039-426D-B8F5-658971AB2512}" type="sibTrans" cxnId="{5A9C9EA0-390E-4CF8-9544-78C94A3D976C}">
      <dgm:prSet/>
      <dgm:spPr/>
      <dgm:t>
        <a:bodyPr/>
        <a:lstStyle/>
        <a:p>
          <a:endParaRPr lang="hr-HR"/>
        </a:p>
      </dgm:t>
    </dgm:pt>
    <dgm:pt modelId="{9A5F9774-798E-4819-8AB8-76CDAE4FEA65}">
      <dgm:prSet phldrT="[Tekst]" custT="1"/>
      <dgm:spPr>
        <a:solidFill>
          <a:srgbClr val="7030A0"/>
        </a:solidFill>
      </dgm:spPr>
      <dgm:t>
        <a:bodyPr/>
        <a:lstStyle/>
        <a:p>
          <a:endParaRPr lang="hr-HR" sz="3600" dirty="0"/>
        </a:p>
        <a:p>
          <a:r>
            <a:rPr lang="hr-HR" sz="3600" dirty="0"/>
            <a:t>1 dm = 100 mm</a:t>
          </a:r>
        </a:p>
        <a:p>
          <a:r>
            <a:rPr lang="hr-HR" sz="3600" dirty="0"/>
            <a:t>1 dm</a:t>
          </a:r>
          <a:r>
            <a:rPr lang="hr-HR" sz="3600" baseline="30000" dirty="0"/>
            <a:t>2 </a:t>
          </a:r>
          <a:r>
            <a:rPr lang="hr-HR" sz="3600" baseline="0" dirty="0"/>
            <a:t> = 10 000 mm</a:t>
          </a:r>
          <a:r>
            <a:rPr lang="hr-HR" sz="3600" baseline="30000" dirty="0"/>
            <a:t>2</a:t>
          </a:r>
          <a:endParaRPr lang="hr-HR" sz="3600" dirty="0"/>
        </a:p>
        <a:p>
          <a:endParaRPr lang="hr-HR" sz="3600" dirty="0"/>
        </a:p>
      </dgm:t>
    </dgm:pt>
    <dgm:pt modelId="{1259E916-444E-4776-B531-437F5987B2B0}" type="parTrans" cxnId="{DE9F6B77-6A1E-48E7-9F9A-1120331AF6FC}">
      <dgm:prSet/>
      <dgm:spPr/>
      <dgm:t>
        <a:bodyPr/>
        <a:lstStyle/>
        <a:p>
          <a:endParaRPr lang="hr-HR"/>
        </a:p>
      </dgm:t>
    </dgm:pt>
    <dgm:pt modelId="{00199828-201D-4259-AFBC-A0A442865761}" type="sibTrans" cxnId="{DE9F6B77-6A1E-48E7-9F9A-1120331AF6FC}">
      <dgm:prSet/>
      <dgm:spPr/>
      <dgm:t>
        <a:bodyPr/>
        <a:lstStyle/>
        <a:p>
          <a:endParaRPr lang="hr-HR"/>
        </a:p>
      </dgm:t>
    </dgm:pt>
    <dgm:pt modelId="{F1E3D169-46AB-437D-A66E-72BD97237E86}">
      <dgm:prSet phldrT="[Tekst]" custT="1"/>
      <dgm:spPr>
        <a:solidFill>
          <a:srgbClr val="003399"/>
        </a:solidFill>
      </dgm:spPr>
      <dgm:t>
        <a:bodyPr/>
        <a:lstStyle/>
        <a:p>
          <a:endParaRPr lang="hr-HR" sz="3600" dirty="0"/>
        </a:p>
        <a:p>
          <a:r>
            <a:rPr lang="hr-HR" sz="3600" dirty="0"/>
            <a:t>1 cm = 10 mm</a:t>
          </a:r>
        </a:p>
        <a:p>
          <a:r>
            <a:rPr lang="hr-HR" sz="3600" dirty="0"/>
            <a:t>1 cm</a:t>
          </a:r>
          <a:r>
            <a:rPr lang="hr-HR" sz="3600" baseline="30000" dirty="0"/>
            <a:t>2 </a:t>
          </a:r>
          <a:r>
            <a:rPr lang="hr-HR" sz="3600" baseline="0" dirty="0"/>
            <a:t> = 100 mm</a:t>
          </a:r>
          <a:r>
            <a:rPr lang="hr-HR" sz="3600" baseline="30000" dirty="0"/>
            <a:t>2</a:t>
          </a:r>
          <a:endParaRPr lang="hr-HR" sz="3600" dirty="0"/>
        </a:p>
        <a:p>
          <a:endParaRPr lang="hr-HR" sz="3600" dirty="0"/>
        </a:p>
      </dgm:t>
    </dgm:pt>
    <dgm:pt modelId="{9876E7F3-6C1F-4656-90FD-7A9010D305DD}" type="parTrans" cxnId="{63F5DE9E-C4C6-4FD6-9BBD-86512DBAF31E}">
      <dgm:prSet/>
      <dgm:spPr/>
      <dgm:t>
        <a:bodyPr/>
        <a:lstStyle/>
        <a:p>
          <a:endParaRPr lang="hr-HR"/>
        </a:p>
      </dgm:t>
    </dgm:pt>
    <dgm:pt modelId="{4ED416DF-6861-452B-BC54-46B49F30B6C8}" type="sibTrans" cxnId="{63F5DE9E-C4C6-4FD6-9BBD-86512DBAF31E}">
      <dgm:prSet/>
      <dgm:spPr/>
      <dgm:t>
        <a:bodyPr/>
        <a:lstStyle/>
        <a:p>
          <a:endParaRPr lang="hr-HR"/>
        </a:p>
      </dgm:t>
    </dgm:pt>
    <dgm:pt modelId="{43A3463B-58A4-4FF8-953C-5B81C650A76E}" type="pres">
      <dgm:prSet presAssocID="{A09E34C9-FE40-40E6-AB86-6B65E557E900}" presName="diagram" presStyleCnt="0">
        <dgm:presLayoutVars>
          <dgm:dir/>
          <dgm:resizeHandles val="exact"/>
        </dgm:presLayoutVars>
      </dgm:prSet>
      <dgm:spPr/>
    </dgm:pt>
    <dgm:pt modelId="{3D79AEDE-18F7-422A-893B-B4438B37299A}" type="pres">
      <dgm:prSet presAssocID="{AA950175-755B-4ED8-97DB-8E99D7A3F0A4}" presName="node" presStyleLbl="node1" presStyleIdx="0" presStyleCnt="6" custScaleX="151899" custLinFactNeighborX="-31077" custLinFactNeighborY="-2114">
        <dgm:presLayoutVars>
          <dgm:bulletEnabled val="1"/>
        </dgm:presLayoutVars>
      </dgm:prSet>
      <dgm:spPr/>
    </dgm:pt>
    <dgm:pt modelId="{C88BA459-7ADA-4B9B-9436-9EA85256AAEB}" type="pres">
      <dgm:prSet presAssocID="{6C1C10E4-4927-484C-9353-1F41547735B1}" presName="sibTrans" presStyleCnt="0"/>
      <dgm:spPr/>
    </dgm:pt>
    <dgm:pt modelId="{2DBB545A-6B76-4F03-B677-A4D060CEB733}" type="pres">
      <dgm:prSet presAssocID="{DD3BBF88-D5E0-43BE-92F4-E639F92396D3}" presName="node" presStyleLbl="node1" presStyleIdx="1" presStyleCnt="6" custScaleX="150123" custLinFactNeighborX="31717" custLinFactNeighborY="1586">
        <dgm:presLayoutVars>
          <dgm:bulletEnabled val="1"/>
        </dgm:presLayoutVars>
      </dgm:prSet>
      <dgm:spPr/>
    </dgm:pt>
    <dgm:pt modelId="{53A939CD-F252-43FE-9289-89B7744D7F8D}" type="pres">
      <dgm:prSet presAssocID="{DB366FC1-06B3-4E5D-B77A-9C466906A9F5}" presName="sibTrans" presStyleCnt="0"/>
      <dgm:spPr/>
    </dgm:pt>
    <dgm:pt modelId="{4F6A72A4-4BCF-4D22-AABC-B17F9C6A0EA3}" type="pres">
      <dgm:prSet presAssocID="{8C80A5B6-232F-4E5A-8171-3E3621971796}" presName="node" presStyleLbl="node1" presStyleIdx="2" presStyleCnt="6" custScaleX="157546" custLinFactNeighborX="-3912" custLinFactNeighborY="10">
        <dgm:presLayoutVars>
          <dgm:bulletEnabled val="1"/>
        </dgm:presLayoutVars>
      </dgm:prSet>
      <dgm:spPr/>
    </dgm:pt>
    <dgm:pt modelId="{E01B2DC8-0F04-485D-85EF-048BC6BDD282}" type="pres">
      <dgm:prSet presAssocID="{B03BF065-030F-432A-BCC8-7115CA01E28D}" presName="sibTrans" presStyleCnt="0"/>
      <dgm:spPr/>
    </dgm:pt>
    <dgm:pt modelId="{EA0B5FF0-EA69-474E-BD9D-B1A13B2264E9}" type="pres">
      <dgm:prSet presAssocID="{881200C7-E658-47C4-9DF8-B4A6E2C6B2FE}" presName="node" presStyleLbl="node1" presStyleIdx="3" presStyleCnt="6" custScaleX="150293" custLinFactNeighborX="-8256" custLinFactNeighborY="-530">
        <dgm:presLayoutVars>
          <dgm:bulletEnabled val="1"/>
        </dgm:presLayoutVars>
      </dgm:prSet>
      <dgm:spPr/>
    </dgm:pt>
    <dgm:pt modelId="{64283796-FF6D-440D-94B5-F2390016E897}" type="pres">
      <dgm:prSet presAssocID="{1A1460FB-B039-426D-B8F5-658971AB2512}" presName="sibTrans" presStyleCnt="0"/>
      <dgm:spPr/>
    </dgm:pt>
    <dgm:pt modelId="{C2127B74-ACA7-40A5-968B-2D6EC4CADC75}" type="pres">
      <dgm:prSet presAssocID="{9A5F9774-798E-4819-8AB8-76CDAE4FEA65}" presName="node" presStyleLbl="node1" presStyleIdx="4" presStyleCnt="6" custScaleX="149375" custLinFactX="-13030" custLinFactNeighborX="-100000" custLinFactNeighborY="-3175">
        <dgm:presLayoutVars>
          <dgm:bulletEnabled val="1"/>
        </dgm:presLayoutVars>
      </dgm:prSet>
      <dgm:spPr/>
    </dgm:pt>
    <dgm:pt modelId="{52385CCE-05B8-4B8E-9F7C-CE954308C4D7}" type="pres">
      <dgm:prSet presAssocID="{00199828-201D-4259-AFBC-A0A442865761}" presName="sibTrans" presStyleCnt="0"/>
      <dgm:spPr/>
    </dgm:pt>
    <dgm:pt modelId="{0BFDC08B-3869-4BB6-8C51-DD9F36D8A1DA}" type="pres">
      <dgm:prSet presAssocID="{F1E3D169-46AB-437D-A66E-72BD97237E86}" presName="node" presStyleLbl="node1" presStyleIdx="5" presStyleCnt="6" custScaleX="149375" custLinFactNeighborX="29232" custLinFactNeighborY="-4234">
        <dgm:presLayoutVars>
          <dgm:bulletEnabled val="1"/>
        </dgm:presLayoutVars>
      </dgm:prSet>
      <dgm:spPr/>
    </dgm:pt>
  </dgm:ptLst>
  <dgm:cxnLst>
    <dgm:cxn modelId="{A8B5B603-54FC-48D5-909A-FB07F348F941}" type="presOf" srcId="{A09E34C9-FE40-40E6-AB86-6B65E557E900}" destId="{43A3463B-58A4-4FF8-953C-5B81C650A76E}" srcOrd="0" destOrd="0" presId="urn:microsoft.com/office/officeart/2005/8/layout/default"/>
    <dgm:cxn modelId="{E3130B16-90CF-48AC-97CF-A20F050B3F8D}" type="presOf" srcId="{AA950175-755B-4ED8-97DB-8E99D7A3F0A4}" destId="{3D79AEDE-18F7-422A-893B-B4438B37299A}" srcOrd="0" destOrd="0" presId="urn:microsoft.com/office/officeart/2005/8/layout/default"/>
    <dgm:cxn modelId="{F2162417-B3FA-4497-8388-F9B6EE979A44}" type="presOf" srcId="{881200C7-E658-47C4-9DF8-B4A6E2C6B2FE}" destId="{EA0B5FF0-EA69-474E-BD9D-B1A13B2264E9}" srcOrd="0" destOrd="0" presId="urn:microsoft.com/office/officeart/2005/8/layout/default"/>
    <dgm:cxn modelId="{98FC6D27-3031-431E-B9B4-755BB9585F57}" srcId="{A09E34C9-FE40-40E6-AB86-6B65E557E900}" destId="{8C80A5B6-232F-4E5A-8171-3E3621971796}" srcOrd="2" destOrd="0" parTransId="{F740A8FD-F2E2-4D47-8707-639E146F0B8C}" sibTransId="{B03BF065-030F-432A-BCC8-7115CA01E28D}"/>
    <dgm:cxn modelId="{5109CA42-C106-4C50-AFB8-CD0AAE58C25A}" type="presOf" srcId="{8C80A5B6-232F-4E5A-8171-3E3621971796}" destId="{4F6A72A4-4BCF-4D22-AABC-B17F9C6A0EA3}" srcOrd="0" destOrd="0" presId="urn:microsoft.com/office/officeart/2005/8/layout/default"/>
    <dgm:cxn modelId="{A6C05849-1424-4C0A-9C8E-9CB7EAAC9ECD}" type="presOf" srcId="{F1E3D169-46AB-437D-A66E-72BD97237E86}" destId="{0BFDC08B-3869-4BB6-8C51-DD9F36D8A1DA}" srcOrd="0" destOrd="0" presId="urn:microsoft.com/office/officeart/2005/8/layout/default"/>
    <dgm:cxn modelId="{2B95FA72-8844-4DC5-B00E-EC20EABFA201}" srcId="{A09E34C9-FE40-40E6-AB86-6B65E557E900}" destId="{AA950175-755B-4ED8-97DB-8E99D7A3F0A4}" srcOrd="0" destOrd="0" parTransId="{48F7EF86-5DD0-450B-A5D6-F229DFD46CD4}" sibTransId="{6C1C10E4-4927-484C-9353-1F41547735B1}"/>
    <dgm:cxn modelId="{DE9F6B77-6A1E-48E7-9F9A-1120331AF6FC}" srcId="{A09E34C9-FE40-40E6-AB86-6B65E557E900}" destId="{9A5F9774-798E-4819-8AB8-76CDAE4FEA65}" srcOrd="4" destOrd="0" parTransId="{1259E916-444E-4776-B531-437F5987B2B0}" sibTransId="{00199828-201D-4259-AFBC-A0A442865761}"/>
    <dgm:cxn modelId="{63F5DE9E-C4C6-4FD6-9BBD-86512DBAF31E}" srcId="{A09E34C9-FE40-40E6-AB86-6B65E557E900}" destId="{F1E3D169-46AB-437D-A66E-72BD97237E86}" srcOrd="5" destOrd="0" parTransId="{9876E7F3-6C1F-4656-90FD-7A9010D305DD}" sibTransId="{4ED416DF-6861-452B-BC54-46B49F30B6C8}"/>
    <dgm:cxn modelId="{5A9C9EA0-390E-4CF8-9544-78C94A3D976C}" srcId="{A09E34C9-FE40-40E6-AB86-6B65E557E900}" destId="{881200C7-E658-47C4-9DF8-B4A6E2C6B2FE}" srcOrd="3" destOrd="0" parTransId="{856E147A-19B2-4F24-AA39-8EE2FCD47196}" sibTransId="{1A1460FB-B039-426D-B8F5-658971AB2512}"/>
    <dgm:cxn modelId="{7265F7CA-F83A-4466-BF2C-1001CFCDA1E0}" type="presOf" srcId="{DD3BBF88-D5E0-43BE-92F4-E639F92396D3}" destId="{2DBB545A-6B76-4F03-B677-A4D060CEB733}" srcOrd="0" destOrd="0" presId="urn:microsoft.com/office/officeart/2005/8/layout/default"/>
    <dgm:cxn modelId="{2DAFE6CC-4408-4423-A321-AAAAC191DC0B}" type="presOf" srcId="{9A5F9774-798E-4819-8AB8-76CDAE4FEA65}" destId="{C2127B74-ACA7-40A5-968B-2D6EC4CADC75}" srcOrd="0" destOrd="0" presId="urn:microsoft.com/office/officeart/2005/8/layout/default"/>
    <dgm:cxn modelId="{488629D1-9989-42E8-84BC-4A6838CD5B7D}" srcId="{A09E34C9-FE40-40E6-AB86-6B65E557E900}" destId="{DD3BBF88-D5E0-43BE-92F4-E639F92396D3}" srcOrd="1" destOrd="0" parTransId="{A44EB9A8-7F54-4F70-A611-6550464B7A44}" sibTransId="{DB366FC1-06B3-4E5D-B77A-9C466906A9F5}"/>
    <dgm:cxn modelId="{D45D98FA-2A89-4268-BFDB-88F119E1AE3C}" type="presParOf" srcId="{43A3463B-58A4-4FF8-953C-5B81C650A76E}" destId="{3D79AEDE-18F7-422A-893B-B4438B37299A}" srcOrd="0" destOrd="0" presId="urn:microsoft.com/office/officeart/2005/8/layout/default"/>
    <dgm:cxn modelId="{01E2FAC7-B4F5-445E-9932-1A86272C01B4}" type="presParOf" srcId="{43A3463B-58A4-4FF8-953C-5B81C650A76E}" destId="{C88BA459-7ADA-4B9B-9436-9EA85256AAEB}" srcOrd="1" destOrd="0" presId="urn:microsoft.com/office/officeart/2005/8/layout/default"/>
    <dgm:cxn modelId="{D63D3792-3A85-4F3D-8081-AB12DE25427A}" type="presParOf" srcId="{43A3463B-58A4-4FF8-953C-5B81C650A76E}" destId="{2DBB545A-6B76-4F03-B677-A4D060CEB733}" srcOrd="2" destOrd="0" presId="urn:microsoft.com/office/officeart/2005/8/layout/default"/>
    <dgm:cxn modelId="{2CE9C9C2-C0CA-4907-8887-D75FEB2E99D1}" type="presParOf" srcId="{43A3463B-58A4-4FF8-953C-5B81C650A76E}" destId="{53A939CD-F252-43FE-9289-89B7744D7F8D}" srcOrd="3" destOrd="0" presId="urn:microsoft.com/office/officeart/2005/8/layout/default"/>
    <dgm:cxn modelId="{810D30BA-64DF-4431-9A1F-431B81125EB6}" type="presParOf" srcId="{43A3463B-58A4-4FF8-953C-5B81C650A76E}" destId="{4F6A72A4-4BCF-4D22-AABC-B17F9C6A0EA3}" srcOrd="4" destOrd="0" presId="urn:microsoft.com/office/officeart/2005/8/layout/default"/>
    <dgm:cxn modelId="{51A0176D-7614-40A4-B46E-3041575FB344}" type="presParOf" srcId="{43A3463B-58A4-4FF8-953C-5B81C650A76E}" destId="{E01B2DC8-0F04-485D-85EF-048BC6BDD282}" srcOrd="5" destOrd="0" presId="urn:microsoft.com/office/officeart/2005/8/layout/default"/>
    <dgm:cxn modelId="{26126B21-C684-4AD9-A76D-776A7867DE4C}" type="presParOf" srcId="{43A3463B-58A4-4FF8-953C-5B81C650A76E}" destId="{EA0B5FF0-EA69-474E-BD9D-B1A13B2264E9}" srcOrd="6" destOrd="0" presId="urn:microsoft.com/office/officeart/2005/8/layout/default"/>
    <dgm:cxn modelId="{3877CCD2-8AE1-4CD6-B369-81875B17C661}" type="presParOf" srcId="{43A3463B-58A4-4FF8-953C-5B81C650A76E}" destId="{64283796-FF6D-440D-94B5-F2390016E897}" srcOrd="7" destOrd="0" presId="urn:microsoft.com/office/officeart/2005/8/layout/default"/>
    <dgm:cxn modelId="{36711236-20AF-42C1-9D68-DCD5BB8D5462}" type="presParOf" srcId="{43A3463B-58A4-4FF8-953C-5B81C650A76E}" destId="{C2127B74-ACA7-40A5-968B-2D6EC4CADC75}" srcOrd="8" destOrd="0" presId="urn:microsoft.com/office/officeart/2005/8/layout/default"/>
    <dgm:cxn modelId="{83D10516-E389-4FD0-984A-FDD656A11C9F}" type="presParOf" srcId="{43A3463B-58A4-4FF8-953C-5B81C650A76E}" destId="{52385CCE-05B8-4B8E-9F7C-CE954308C4D7}" srcOrd="9" destOrd="0" presId="urn:microsoft.com/office/officeart/2005/8/layout/default"/>
    <dgm:cxn modelId="{F7CEF4DC-229F-4300-88C4-D45B0279F093}" type="presParOf" srcId="{43A3463B-58A4-4FF8-953C-5B81C650A76E}" destId="{0BFDC08B-3869-4BB6-8C51-DD9F36D8A1D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9AEDE-18F7-422A-893B-B4438B37299A}">
      <dsp:nvSpPr>
        <dsp:cNvPr id="0" name=""/>
        <dsp:cNvSpPr/>
      </dsp:nvSpPr>
      <dsp:spPr>
        <a:xfrm>
          <a:off x="98754" y="0"/>
          <a:ext cx="4165711" cy="1645453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1 m = 10 dm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1 m</a:t>
          </a:r>
          <a:r>
            <a:rPr lang="hr-HR" sz="3600" kern="1200" baseline="30000" dirty="0"/>
            <a:t>2</a:t>
          </a:r>
          <a:r>
            <a:rPr lang="hr-HR" sz="3600" kern="1200" baseline="0" dirty="0"/>
            <a:t> = 100 dm</a:t>
          </a:r>
          <a:r>
            <a:rPr lang="hr-HR" sz="3600" kern="1200" baseline="30000" dirty="0"/>
            <a:t>2</a:t>
          </a:r>
          <a:endParaRPr lang="hr-HR" sz="3600" kern="1200" dirty="0"/>
        </a:p>
      </dsp:txBody>
      <dsp:txXfrm>
        <a:off x="98754" y="0"/>
        <a:ext cx="4165711" cy="1645453"/>
      </dsp:txXfrm>
    </dsp:sp>
    <dsp:sp modelId="{2DBB545A-6B76-4F03-B677-A4D060CEB733}">
      <dsp:nvSpPr>
        <dsp:cNvPr id="0" name=""/>
        <dsp:cNvSpPr/>
      </dsp:nvSpPr>
      <dsp:spPr>
        <a:xfrm>
          <a:off x="6260784" y="30625"/>
          <a:ext cx="4117005" cy="1645453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1 m = 100 cm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1 m</a:t>
          </a:r>
          <a:r>
            <a:rPr lang="hr-HR" sz="3600" kern="1200" baseline="30000" dirty="0"/>
            <a:t>2</a:t>
          </a:r>
          <a:r>
            <a:rPr lang="hr-HR" sz="3600" kern="1200" baseline="0" dirty="0"/>
            <a:t> = 10 000 cm</a:t>
          </a:r>
          <a:r>
            <a:rPr lang="hr-HR" sz="3600" kern="1200" baseline="30000" dirty="0"/>
            <a:t>2</a:t>
          </a:r>
          <a:endParaRPr lang="hr-HR" sz="3600" kern="1200" dirty="0"/>
        </a:p>
      </dsp:txBody>
      <dsp:txXfrm>
        <a:off x="6260784" y="30625"/>
        <a:ext cx="4117005" cy="1645453"/>
      </dsp:txXfrm>
    </dsp:sp>
    <dsp:sp modelId="{4F6A72A4-4BCF-4D22-AABC-B17F9C6A0EA3}">
      <dsp:nvSpPr>
        <dsp:cNvPr id="0" name=""/>
        <dsp:cNvSpPr/>
      </dsp:nvSpPr>
      <dsp:spPr>
        <a:xfrm>
          <a:off x="763970" y="1924388"/>
          <a:ext cx="4320575" cy="1645453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1 m = 1000 mm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1 m</a:t>
          </a:r>
          <a:r>
            <a:rPr lang="hr-HR" sz="3600" kern="1200" baseline="30000" dirty="0"/>
            <a:t>2 </a:t>
          </a:r>
          <a:r>
            <a:rPr lang="hr-HR" sz="3600" kern="1200" baseline="0" dirty="0"/>
            <a:t> = 1000 000 mm</a:t>
          </a:r>
          <a:r>
            <a:rPr lang="hr-HR" sz="3600" kern="1200" baseline="30000" dirty="0"/>
            <a:t>2 </a:t>
          </a:r>
          <a:endParaRPr lang="hr-HR" sz="3600" kern="1200" dirty="0"/>
        </a:p>
      </dsp:txBody>
      <dsp:txXfrm>
        <a:off x="763970" y="1924388"/>
        <a:ext cx="4320575" cy="1645453"/>
      </dsp:txXfrm>
    </dsp:sp>
    <dsp:sp modelId="{EA0B5FF0-EA69-474E-BD9D-B1A13B2264E9}">
      <dsp:nvSpPr>
        <dsp:cNvPr id="0" name=""/>
        <dsp:cNvSpPr/>
      </dsp:nvSpPr>
      <dsp:spPr>
        <a:xfrm>
          <a:off x="5239657" y="1915502"/>
          <a:ext cx="4121667" cy="1645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1 dm = 10 cm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1 dm</a:t>
          </a:r>
          <a:r>
            <a:rPr lang="hr-HR" sz="3600" kern="1200" baseline="30000" dirty="0"/>
            <a:t>2</a:t>
          </a:r>
          <a:r>
            <a:rPr lang="hr-HR" sz="3600" kern="1200" baseline="0" dirty="0"/>
            <a:t> = 100 cm</a:t>
          </a:r>
          <a:r>
            <a:rPr lang="hr-HR" sz="3600" kern="1200" baseline="30000" dirty="0"/>
            <a:t>2</a:t>
          </a:r>
          <a:endParaRPr lang="hr-HR" sz="3600" kern="1200" dirty="0"/>
        </a:p>
      </dsp:txBody>
      <dsp:txXfrm>
        <a:off x="5239657" y="1915502"/>
        <a:ext cx="4121667" cy="1645453"/>
      </dsp:txXfrm>
    </dsp:sp>
    <dsp:sp modelId="{C2127B74-ACA7-40A5-968B-2D6EC4CADC75}">
      <dsp:nvSpPr>
        <dsp:cNvPr id="0" name=""/>
        <dsp:cNvSpPr/>
      </dsp:nvSpPr>
      <dsp:spPr>
        <a:xfrm>
          <a:off x="0" y="3791675"/>
          <a:ext cx="4096492" cy="1645453"/>
        </a:xfrm>
        <a:prstGeom prst="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1 dm = 100 mm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1 dm</a:t>
          </a:r>
          <a:r>
            <a:rPr lang="hr-HR" sz="3600" kern="1200" baseline="30000" dirty="0"/>
            <a:t>2 </a:t>
          </a:r>
          <a:r>
            <a:rPr lang="hr-HR" sz="3600" kern="1200" baseline="0" dirty="0"/>
            <a:t> = 10 000 mm</a:t>
          </a:r>
          <a:r>
            <a:rPr lang="hr-HR" sz="3600" kern="1200" baseline="30000" dirty="0"/>
            <a:t>2</a:t>
          </a:r>
          <a:endParaRPr lang="hr-HR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 dirty="0"/>
        </a:p>
      </dsp:txBody>
      <dsp:txXfrm>
        <a:off x="0" y="3791675"/>
        <a:ext cx="4096492" cy="1645453"/>
      </dsp:txXfrm>
    </dsp:sp>
    <dsp:sp modelId="{0BFDC08B-3869-4BB6-8C51-DD9F36D8A1DA}">
      <dsp:nvSpPr>
        <dsp:cNvPr id="0" name=""/>
        <dsp:cNvSpPr/>
      </dsp:nvSpPr>
      <dsp:spPr>
        <a:xfrm>
          <a:off x="6168282" y="3774250"/>
          <a:ext cx="4096492" cy="1645453"/>
        </a:xfrm>
        <a:prstGeom prst="rect">
          <a:avLst/>
        </a:prstGeom>
        <a:solidFill>
          <a:srgbClr val="0033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1 cm = 10 mm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1 cm</a:t>
          </a:r>
          <a:r>
            <a:rPr lang="hr-HR" sz="3600" kern="1200" baseline="30000" dirty="0"/>
            <a:t>2 </a:t>
          </a:r>
          <a:r>
            <a:rPr lang="hr-HR" sz="3600" kern="1200" baseline="0" dirty="0"/>
            <a:t> = 100 mm</a:t>
          </a:r>
          <a:r>
            <a:rPr lang="hr-HR" sz="3600" kern="1200" baseline="30000" dirty="0"/>
            <a:t>2</a:t>
          </a:r>
          <a:endParaRPr lang="hr-HR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 dirty="0"/>
        </a:p>
      </dsp:txBody>
      <dsp:txXfrm>
        <a:off x="6168282" y="3774250"/>
        <a:ext cx="4096492" cy="1645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34114" y="1530252"/>
            <a:ext cx="8332236" cy="1875421"/>
          </a:xfrm>
        </p:spPr>
        <p:txBody>
          <a:bodyPr/>
          <a:lstStyle/>
          <a:p>
            <a:r>
              <a:rPr lang="hr-HR" b="1" dirty="0"/>
              <a:t>Opseg i površina pravokutnika i kvadrata (1)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2398" y="3779519"/>
            <a:ext cx="6815669" cy="1198879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OŠ „ Ljudevit  Gaj” Krapina</a:t>
            </a:r>
          </a:p>
          <a:p>
            <a:r>
              <a:rPr lang="hr-HR" dirty="0"/>
              <a:t>6. razred</a:t>
            </a:r>
          </a:p>
          <a:p>
            <a:r>
              <a:rPr lang="hr-HR" dirty="0"/>
              <a:t>učiteljica: Dragica Šalković</a:t>
            </a:r>
          </a:p>
        </p:txBody>
      </p:sp>
    </p:spTree>
    <p:extLst>
      <p:ext uri="{BB962C8B-B14F-4D97-AF65-F5344CB8AC3E}">
        <p14:creationId xmlns:p14="http://schemas.microsoft.com/office/powerpoint/2010/main" val="38957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Pretvorimo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40229" y="2629799"/>
            <a:ext cx="4127862" cy="578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b="1" dirty="0"/>
              <a:t>126 mm</a:t>
            </a:r>
            <a:r>
              <a:rPr lang="hr-HR" sz="3200" b="1" baseline="30000" dirty="0"/>
              <a:t>2</a:t>
            </a:r>
            <a:r>
              <a:rPr lang="hr-HR" sz="3200" b="1" dirty="0"/>
              <a:t> = ____ cm</a:t>
            </a:r>
            <a:r>
              <a:rPr lang="hr-HR" sz="3200" b="1" baseline="30000" dirty="0"/>
              <a:t>2</a:t>
            </a:r>
            <a:endParaRPr lang="hr-HR" sz="3200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4772297" y="2556932"/>
            <a:ext cx="671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pretvaramo u veću mjernu jedinicu, znači dijelimo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772297" y="3112224"/>
            <a:ext cx="671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dijelimo s onoliko koliko centimetar kvadratni  ima milimetara kvadratnih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868091" y="4036848"/>
            <a:ext cx="7062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znači dijelimo s 100 (1cm = 10 mm, 1 cm</a:t>
            </a:r>
            <a:r>
              <a:rPr lang="hr-HR" sz="2400" baseline="30000" dirty="0"/>
              <a:t>2 </a:t>
            </a:r>
            <a:r>
              <a:rPr lang="hr-HR" sz="2400" dirty="0"/>
              <a:t> = 100 mm</a:t>
            </a:r>
            <a:r>
              <a:rPr lang="hr-HR" sz="2400" baseline="30000" dirty="0"/>
              <a:t>2)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4868091" y="4592140"/>
            <a:ext cx="671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kako dijelimo s 100?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772297" y="5147432"/>
            <a:ext cx="671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decimalnu točku pomaknemo 2 mjesta ULIJEVO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2738844" y="2556932"/>
            <a:ext cx="111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1.26</a:t>
            </a:r>
          </a:p>
        </p:txBody>
      </p:sp>
      <p:sp>
        <p:nvSpPr>
          <p:cNvPr id="13" name="Strelica zakrivljena dolje 12"/>
          <p:cNvSpPr/>
          <p:nvPr/>
        </p:nvSpPr>
        <p:spPr>
          <a:xfrm rot="10800000">
            <a:off x="1175656" y="3093847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4" name="Strelica zakrivljena dolje 13"/>
          <p:cNvSpPr/>
          <p:nvPr/>
        </p:nvSpPr>
        <p:spPr>
          <a:xfrm rot="10800000">
            <a:off x="966649" y="3097307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5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Pretvori</a:t>
            </a: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092582"/>
              </p:ext>
            </p:extLst>
          </p:nvPr>
        </p:nvGraphicFramePr>
        <p:xfrm>
          <a:off x="674915" y="2514352"/>
          <a:ext cx="10959739" cy="399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5276">
                  <a:extLst>
                    <a:ext uri="{9D8B030D-6E8A-4147-A177-3AD203B41FA5}">
                      <a16:colId xmlns:a16="http://schemas.microsoft.com/office/drawing/2014/main" val="683275020"/>
                    </a:ext>
                  </a:extLst>
                </a:gridCol>
                <a:gridCol w="3462821">
                  <a:extLst>
                    <a:ext uri="{9D8B030D-6E8A-4147-A177-3AD203B41FA5}">
                      <a16:colId xmlns:a16="http://schemas.microsoft.com/office/drawing/2014/main" val="903361861"/>
                    </a:ext>
                  </a:extLst>
                </a:gridCol>
                <a:gridCol w="3761642">
                  <a:extLst>
                    <a:ext uri="{9D8B030D-6E8A-4147-A177-3AD203B41FA5}">
                      <a16:colId xmlns:a16="http://schemas.microsoft.com/office/drawing/2014/main" val="2169459376"/>
                    </a:ext>
                  </a:extLst>
                </a:gridCol>
              </a:tblGrid>
              <a:tr h="3512701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hr-HR" sz="3200" dirty="0"/>
                        <a:t>1.8 m</a:t>
                      </a:r>
                      <a:r>
                        <a:rPr lang="hr-HR" sz="3200" baseline="30000" dirty="0"/>
                        <a:t>2</a:t>
                      </a:r>
                      <a:r>
                        <a:rPr lang="hr-HR" sz="3200" dirty="0"/>
                        <a:t> = ____ dm</a:t>
                      </a:r>
                      <a:r>
                        <a:rPr lang="hr-HR" sz="3200" baseline="30000" dirty="0"/>
                        <a:t>2</a:t>
                      </a:r>
                      <a:r>
                        <a:rPr lang="hr-HR" sz="3200" dirty="0"/>
                        <a:t> 1350 cm</a:t>
                      </a:r>
                      <a:r>
                        <a:rPr lang="hr-HR" sz="3200" baseline="30000" dirty="0"/>
                        <a:t>2</a:t>
                      </a:r>
                      <a:r>
                        <a:rPr lang="hr-HR" sz="3200" dirty="0"/>
                        <a:t> = _____ m</a:t>
                      </a:r>
                      <a:r>
                        <a:rPr lang="hr-HR" sz="3200" baseline="30000" dirty="0"/>
                        <a:t>2</a:t>
                      </a:r>
                      <a:endParaRPr lang="hr-HR" sz="3200" dirty="0"/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hr-HR" sz="3200" dirty="0"/>
                        <a:t>0.08 m</a:t>
                      </a:r>
                      <a:r>
                        <a:rPr lang="hr-HR" sz="3200" baseline="30000" dirty="0"/>
                        <a:t>2</a:t>
                      </a:r>
                      <a:r>
                        <a:rPr lang="hr-HR" sz="3200" dirty="0"/>
                        <a:t> = _____ cm</a:t>
                      </a:r>
                      <a:r>
                        <a:rPr lang="hr-HR" sz="3200" baseline="30000" dirty="0"/>
                        <a:t>2</a:t>
                      </a:r>
                      <a:r>
                        <a:rPr lang="hr-HR" sz="3200" dirty="0"/>
                        <a:t>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hr-HR" sz="3200" dirty="0"/>
                        <a:t>34 dm</a:t>
                      </a:r>
                      <a:r>
                        <a:rPr lang="hr-HR" sz="3200" baseline="30000" dirty="0"/>
                        <a:t>2</a:t>
                      </a:r>
                      <a:r>
                        <a:rPr lang="hr-HR" sz="3200" dirty="0"/>
                        <a:t> = _____ m</a:t>
                      </a:r>
                      <a:r>
                        <a:rPr lang="hr-HR" sz="3200" baseline="30000" dirty="0"/>
                        <a:t>2</a:t>
                      </a:r>
                      <a:endParaRPr lang="hr-HR" sz="3200" dirty="0"/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hr-HR" sz="3200" dirty="0"/>
                        <a:t> 0.9 cm</a:t>
                      </a:r>
                      <a:r>
                        <a:rPr lang="hr-HR" sz="3200" baseline="30000" dirty="0"/>
                        <a:t>2</a:t>
                      </a:r>
                      <a:r>
                        <a:rPr lang="hr-HR" sz="3200" dirty="0"/>
                        <a:t> = ___ mm</a:t>
                      </a:r>
                      <a:r>
                        <a:rPr lang="hr-HR" sz="3200" baseline="30000" dirty="0"/>
                        <a:t>2</a:t>
                      </a:r>
                      <a:endParaRPr lang="hr-HR" sz="3200" dirty="0"/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hr-HR" sz="3200" baseline="0" dirty="0"/>
                        <a:t>  </a:t>
                      </a:r>
                      <a:r>
                        <a:rPr lang="hr-HR" sz="3200" dirty="0"/>
                        <a:t>7 cm</a:t>
                      </a:r>
                      <a:r>
                        <a:rPr lang="hr-HR" sz="3200" baseline="30000" dirty="0"/>
                        <a:t>2</a:t>
                      </a:r>
                      <a:r>
                        <a:rPr lang="hr-HR" sz="3200" dirty="0"/>
                        <a:t> = ____dm</a:t>
                      </a:r>
                      <a:r>
                        <a:rPr lang="hr-HR" sz="3200" baseline="30000" dirty="0"/>
                        <a:t>2</a:t>
                      </a:r>
                      <a:r>
                        <a:rPr lang="hr-HR" sz="3200" dirty="0"/>
                        <a:t> 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endParaRPr lang="hr-HR" sz="3200" dirty="0"/>
                    </a:p>
                  </a:txBody>
                  <a:tcPr>
                    <a:solidFill>
                      <a:srgbClr val="CCCC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hr-HR" sz="3200" dirty="0"/>
                        <a:t>0.18 m</a:t>
                      </a:r>
                      <a:r>
                        <a:rPr lang="hr-HR" sz="3200" baseline="30000" dirty="0"/>
                        <a:t>2</a:t>
                      </a:r>
                      <a:r>
                        <a:rPr lang="hr-HR" sz="3200" dirty="0"/>
                        <a:t> = _____ cm</a:t>
                      </a:r>
                      <a:r>
                        <a:rPr lang="hr-HR" sz="3200" baseline="30000" dirty="0"/>
                        <a:t>2</a:t>
                      </a:r>
                      <a:endParaRPr lang="hr-HR" sz="3200" dirty="0"/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hr-HR" sz="3200" dirty="0"/>
                        <a:t> 32 mm</a:t>
                      </a:r>
                      <a:r>
                        <a:rPr lang="hr-HR" sz="3200" baseline="30000" dirty="0"/>
                        <a:t>2</a:t>
                      </a:r>
                      <a:r>
                        <a:rPr lang="hr-HR" sz="3200" dirty="0"/>
                        <a:t> = _____ cm</a:t>
                      </a:r>
                      <a:r>
                        <a:rPr lang="hr-HR" sz="3200" baseline="30000" dirty="0"/>
                        <a:t>2</a:t>
                      </a:r>
                      <a:endParaRPr lang="hr-HR" sz="3200" dirty="0"/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hr-HR" sz="3200" dirty="0"/>
                        <a:t>45.03 dm</a:t>
                      </a:r>
                      <a:r>
                        <a:rPr lang="hr-HR" sz="3200" baseline="30000" dirty="0"/>
                        <a:t>2</a:t>
                      </a:r>
                      <a:r>
                        <a:rPr lang="hr-HR" sz="3200" dirty="0"/>
                        <a:t> = ____cm</a:t>
                      </a:r>
                      <a:r>
                        <a:rPr lang="hr-HR" sz="3200" baseline="30000" dirty="0"/>
                        <a:t>2</a:t>
                      </a:r>
                      <a:r>
                        <a:rPr lang="hr-HR" sz="3200" dirty="0"/>
                        <a:t> </a:t>
                      </a:r>
                    </a:p>
                    <a:p>
                      <a:endParaRPr lang="hr-HR" sz="3200" dirty="0"/>
                    </a:p>
                  </a:txBody>
                  <a:tcPr>
                    <a:solidFill>
                      <a:srgbClr val="CCFFCC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49685"/>
                  </a:ext>
                </a:extLst>
              </a:tr>
            </a:tbl>
          </a:graphicData>
        </a:graphic>
      </p:graphicFrame>
      <p:sp>
        <p:nvSpPr>
          <p:cNvPr id="6" name="Strelica zakrivljena gore 5"/>
          <p:cNvSpPr/>
          <p:nvPr/>
        </p:nvSpPr>
        <p:spPr>
          <a:xfrm>
            <a:off x="973185" y="3346916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2255520" y="2889945"/>
            <a:ext cx="775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180</a:t>
            </a:r>
          </a:p>
        </p:txBody>
      </p:sp>
      <p:sp>
        <p:nvSpPr>
          <p:cNvPr id="8" name="Strelica zakrivljena dolje 7"/>
          <p:cNvSpPr/>
          <p:nvPr/>
        </p:nvSpPr>
        <p:spPr>
          <a:xfrm rot="10800000">
            <a:off x="1306290" y="4308326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Strelica zakrivljena dolje 8"/>
          <p:cNvSpPr/>
          <p:nvPr/>
        </p:nvSpPr>
        <p:spPr>
          <a:xfrm rot="10800000">
            <a:off x="1134293" y="4308327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532019" y="3803459"/>
            <a:ext cx="115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 0.135</a:t>
            </a:r>
          </a:p>
        </p:txBody>
      </p:sp>
      <p:sp>
        <p:nvSpPr>
          <p:cNvPr id="11" name="Strelica zakrivljena gore 10"/>
          <p:cNvSpPr/>
          <p:nvPr/>
        </p:nvSpPr>
        <p:spPr>
          <a:xfrm>
            <a:off x="984073" y="5259499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Strelica zakrivljena gore 11"/>
          <p:cNvSpPr/>
          <p:nvPr/>
        </p:nvSpPr>
        <p:spPr>
          <a:xfrm>
            <a:off x="1190903" y="5259499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553788" y="4754632"/>
            <a:ext cx="95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800</a:t>
            </a:r>
          </a:p>
        </p:txBody>
      </p:sp>
      <p:sp>
        <p:nvSpPr>
          <p:cNvPr id="14" name="Strelica zakrivljena dolje 13"/>
          <p:cNvSpPr/>
          <p:nvPr/>
        </p:nvSpPr>
        <p:spPr>
          <a:xfrm rot="10800000">
            <a:off x="4643842" y="3325145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4181206" y="2889850"/>
            <a:ext cx="111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6154785" y="2868174"/>
            <a:ext cx="111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0.34</a:t>
            </a:r>
          </a:p>
        </p:txBody>
      </p:sp>
      <p:sp>
        <p:nvSpPr>
          <p:cNvPr id="18" name="Strelica zakrivljena dolje 17"/>
          <p:cNvSpPr/>
          <p:nvPr/>
        </p:nvSpPr>
        <p:spPr>
          <a:xfrm rot="10800000">
            <a:off x="7966174" y="4330214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4130054" y="4824809"/>
            <a:ext cx="111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471387" y="3889208"/>
            <a:ext cx="111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" name="TekstniOkvir 21"/>
          <p:cNvSpPr txBox="1"/>
          <p:nvPr/>
        </p:nvSpPr>
        <p:spPr>
          <a:xfrm>
            <a:off x="6251082" y="3798927"/>
            <a:ext cx="73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90</a:t>
            </a:r>
          </a:p>
        </p:txBody>
      </p:sp>
      <p:sp>
        <p:nvSpPr>
          <p:cNvPr id="23" name="Strelica zakrivljena dolje 22"/>
          <p:cNvSpPr/>
          <p:nvPr/>
        </p:nvSpPr>
        <p:spPr>
          <a:xfrm rot="10800000">
            <a:off x="4611167" y="5279976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4" name="TekstniOkvir 23"/>
          <p:cNvSpPr txBox="1"/>
          <p:nvPr/>
        </p:nvSpPr>
        <p:spPr>
          <a:xfrm>
            <a:off x="4362988" y="4824809"/>
            <a:ext cx="111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" name="TekstniOkvir 24"/>
          <p:cNvSpPr txBox="1"/>
          <p:nvPr/>
        </p:nvSpPr>
        <p:spPr>
          <a:xfrm>
            <a:off x="6074238" y="4754632"/>
            <a:ext cx="95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0.07</a:t>
            </a:r>
          </a:p>
        </p:txBody>
      </p:sp>
      <p:sp>
        <p:nvSpPr>
          <p:cNvPr id="26" name="Strelica zakrivljena gore 25"/>
          <p:cNvSpPr/>
          <p:nvPr/>
        </p:nvSpPr>
        <p:spPr>
          <a:xfrm>
            <a:off x="8149048" y="3314907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7" name="Strelica zakrivljena gore 26"/>
          <p:cNvSpPr/>
          <p:nvPr/>
        </p:nvSpPr>
        <p:spPr>
          <a:xfrm>
            <a:off x="8376558" y="3325145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8" name="Strelica zakrivljena gore 27"/>
          <p:cNvSpPr/>
          <p:nvPr/>
        </p:nvSpPr>
        <p:spPr>
          <a:xfrm>
            <a:off x="8604068" y="3336010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9655629" y="2784779"/>
            <a:ext cx="95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1800</a:t>
            </a:r>
          </a:p>
        </p:txBody>
      </p:sp>
      <p:sp>
        <p:nvSpPr>
          <p:cNvPr id="30" name="Strelica zakrivljena dolje 29"/>
          <p:cNvSpPr/>
          <p:nvPr/>
        </p:nvSpPr>
        <p:spPr>
          <a:xfrm rot="10800000">
            <a:off x="8186058" y="4308325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1" name="TekstniOkvir 30"/>
          <p:cNvSpPr txBox="1"/>
          <p:nvPr/>
        </p:nvSpPr>
        <p:spPr>
          <a:xfrm>
            <a:off x="9785947" y="3753880"/>
            <a:ext cx="95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0.32</a:t>
            </a:r>
          </a:p>
        </p:txBody>
      </p:sp>
      <p:sp>
        <p:nvSpPr>
          <p:cNvPr id="32" name="Strelica zakrivljena gore 31"/>
          <p:cNvSpPr/>
          <p:nvPr/>
        </p:nvSpPr>
        <p:spPr>
          <a:xfrm>
            <a:off x="8294916" y="5271029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3" name="TekstniOkvir 32"/>
          <p:cNvSpPr txBox="1"/>
          <p:nvPr/>
        </p:nvSpPr>
        <p:spPr>
          <a:xfrm>
            <a:off x="9884223" y="4754632"/>
            <a:ext cx="106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4503</a:t>
            </a:r>
          </a:p>
        </p:txBody>
      </p:sp>
      <p:sp>
        <p:nvSpPr>
          <p:cNvPr id="34" name="Strelica zakrivljena gore 33"/>
          <p:cNvSpPr/>
          <p:nvPr/>
        </p:nvSpPr>
        <p:spPr>
          <a:xfrm>
            <a:off x="1231179" y="3370515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5" name="Strelica zakrivljena dolje 34"/>
          <p:cNvSpPr/>
          <p:nvPr/>
        </p:nvSpPr>
        <p:spPr>
          <a:xfrm rot="10800000">
            <a:off x="940519" y="4341045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6" name="Strelica zakrivljena dolje 35"/>
          <p:cNvSpPr/>
          <p:nvPr/>
        </p:nvSpPr>
        <p:spPr>
          <a:xfrm rot="10800000">
            <a:off x="713557" y="4327498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7" name="Strelica zakrivljena gore 36"/>
          <p:cNvSpPr/>
          <p:nvPr/>
        </p:nvSpPr>
        <p:spPr>
          <a:xfrm>
            <a:off x="1424976" y="5281780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8" name="Strelica zakrivljena gore 37"/>
          <p:cNvSpPr/>
          <p:nvPr/>
        </p:nvSpPr>
        <p:spPr>
          <a:xfrm>
            <a:off x="1644897" y="5299465"/>
            <a:ext cx="336369" cy="22717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9" name="Strelica zakrivljena dolje 38"/>
          <p:cNvSpPr/>
          <p:nvPr/>
        </p:nvSpPr>
        <p:spPr>
          <a:xfrm rot="10800000">
            <a:off x="4454438" y="3354187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0" name="Strelica zakrivljena gore 39"/>
          <p:cNvSpPr/>
          <p:nvPr/>
        </p:nvSpPr>
        <p:spPr>
          <a:xfrm>
            <a:off x="4815861" y="4287849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1" name="Strelica zakrivljena gore 40"/>
          <p:cNvSpPr/>
          <p:nvPr/>
        </p:nvSpPr>
        <p:spPr>
          <a:xfrm>
            <a:off x="5035752" y="4287849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2" name="Strelica zakrivljena dolje 41"/>
          <p:cNvSpPr/>
          <p:nvPr/>
        </p:nvSpPr>
        <p:spPr>
          <a:xfrm rot="10800000">
            <a:off x="4399979" y="5279976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3" name="Strelica zakrivljena gore 42"/>
          <p:cNvSpPr/>
          <p:nvPr/>
        </p:nvSpPr>
        <p:spPr>
          <a:xfrm>
            <a:off x="8793483" y="3340857"/>
            <a:ext cx="322217" cy="26179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4" name="TekstniOkvir 43"/>
          <p:cNvSpPr txBox="1"/>
          <p:nvPr/>
        </p:nvSpPr>
        <p:spPr>
          <a:xfrm>
            <a:off x="7701059" y="3878544"/>
            <a:ext cx="111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" name="Strelica zakrivljena gore 44"/>
          <p:cNvSpPr/>
          <p:nvPr/>
        </p:nvSpPr>
        <p:spPr>
          <a:xfrm>
            <a:off x="8516402" y="5277406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/>
      <p:bldP spid="18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7017" y="738292"/>
            <a:ext cx="10702834" cy="855377"/>
          </a:xfrm>
        </p:spPr>
        <p:txBody>
          <a:bodyPr>
            <a:normAutofit fontScale="90000"/>
          </a:bodyPr>
          <a:lstStyle/>
          <a:p>
            <a:r>
              <a:rPr lang="hr-HR" dirty="0"/>
              <a:t>Odredimo opseg i površinu likovima u kvadratnoj mreži od 1 cm: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59" t="39457" r="59322" b="21434"/>
          <a:stretch/>
        </p:blipFill>
        <p:spPr>
          <a:xfrm>
            <a:off x="1008018" y="1846217"/>
            <a:ext cx="3233745" cy="231648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450079" y="2353586"/>
            <a:ext cx="7010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- odredimo opseg tako da izbrojimo koliko cm omeđuje lik 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1295401" y="2098766"/>
            <a:ext cx="0" cy="426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4541518" y="3430804"/>
            <a:ext cx="424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o = 20 cm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4450079" y="4077135"/>
            <a:ext cx="7010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- odredimo površinu tako da izbrojimo koliko cm</a:t>
            </a:r>
            <a:r>
              <a:rPr lang="hr-HR" sz="3200" baseline="30000" dirty="0"/>
              <a:t>2</a:t>
            </a:r>
            <a:r>
              <a:rPr lang="hr-HR" sz="3200" dirty="0"/>
              <a:t> zauzima lik 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4541518" y="5138834"/>
            <a:ext cx="424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p = 24 cm</a:t>
            </a:r>
            <a:r>
              <a:rPr lang="hr-HR" sz="3600" baseline="30000" dirty="0"/>
              <a:t>2</a:t>
            </a:r>
            <a:endParaRPr lang="hr-HR" sz="36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921621" y="4473471"/>
            <a:ext cx="3320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00B050"/>
                </a:solidFill>
              </a:rPr>
              <a:t>MOŽEMO LI ODREDITI OPSEG ILI POVRŠINU NA NEKI DRUGI NAČIN?</a:t>
            </a:r>
          </a:p>
        </p:txBody>
      </p:sp>
    </p:spTree>
    <p:extLst>
      <p:ext uri="{BB962C8B-B14F-4D97-AF65-F5344CB8AC3E}">
        <p14:creationId xmlns:p14="http://schemas.microsoft.com/office/powerpoint/2010/main" val="13635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65071" y="2601926"/>
            <a:ext cx="9601196" cy="1303867"/>
          </a:xfrm>
        </p:spPr>
        <p:txBody>
          <a:bodyPr>
            <a:noAutofit/>
          </a:bodyPr>
          <a:lstStyle/>
          <a:p>
            <a:r>
              <a:rPr lang="hr-HR" sz="5400" b="1" dirty="0"/>
              <a:t>OPSEG I POVRŠINU </a:t>
            </a:r>
            <a:r>
              <a:rPr lang="hr-HR" sz="5400" dirty="0"/>
              <a:t>MOŽEMO ODREDITI PREBROJAVANJEM ILI POMOĆU FORMULA</a:t>
            </a:r>
          </a:p>
        </p:txBody>
      </p:sp>
    </p:spTree>
    <p:extLst>
      <p:ext uri="{BB962C8B-B14F-4D97-AF65-F5344CB8AC3E}">
        <p14:creationId xmlns:p14="http://schemas.microsoft.com/office/powerpoint/2010/main" val="87813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0899" y="86892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dirty="0"/>
              <a:t>Formule za opseg i površinu             pravokutnika i kvadrata</a:t>
            </a:r>
          </a:p>
        </p:txBody>
      </p:sp>
      <p:sp>
        <p:nvSpPr>
          <p:cNvPr id="4" name="Pravokutnik 3"/>
          <p:cNvSpPr/>
          <p:nvPr/>
        </p:nvSpPr>
        <p:spPr>
          <a:xfrm>
            <a:off x="1190899" y="2316480"/>
            <a:ext cx="4626427" cy="3805646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2168434" y="2838995"/>
            <a:ext cx="2438400" cy="121049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3194957" y="3896436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593770" y="3151852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2367641" y="5073520"/>
            <a:ext cx="256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 = a · b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2342604" y="4561503"/>
            <a:ext cx="256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o = 2a + 2b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6054629" y="2316480"/>
            <a:ext cx="4626427" cy="3805646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7821383" y="2838992"/>
            <a:ext cx="1260000" cy="126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8367842" y="3950297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9155974" y="3029933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7958003" y="4520057"/>
            <a:ext cx="256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o = 4a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7705991" y="5073520"/>
            <a:ext cx="256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 = a · a</a:t>
            </a:r>
          </a:p>
        </p:txBody>
      </p:sp>
    </p:spTree>
    <p:extLst>
      <p:ext uri="{BB962C8B-B14F-4D97-AF65-F5344CB8AC3E}">
        <p14:creationId xmlns:p14="http://schemas.microsoft.com/office/powerpoint/2010/main" val="350998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8385" y="886339"/>
            <a:ext cx="10548255" cy="837958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Primjer1: Odredimo opseg i površinu pravokutnika čije su stranice duljine: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837509" y="4127863"/>
            <a:ext cx="23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 = 2a + 2b</a:t>
            </a:r>
          </a:p>
          <a:p>
            <a:r>
              <a:rPr lang="hr-HR" sz="2800" dirty="0"/>
              <a:t>o = 8 + 18</a:t>
            </a:r>
          </a:p>
          <a:p>
            <a:r>
              <a:rPr lang="hr-HR" sz="2800" u="sng" dirty="0"/>
              <a:t>o = 26 cm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201783" y="2603863"/>
            <a:ext cx="2891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hr-HR" sz="2800" dirty="0"/>
              <a:t>   a = 4 cm</a:t>
            </a:r>
          </a:p>
          <a:p>
            <a:r>
              <a:rPr lang="hr-HR" sz="2800" dirty="0"/>
              <a:t>        </a:t>
            </a:r>
            <a:r>
              <a:rPr lang="hr-HR" sz="2800" u="sng" dirty="0"/>
              <a:t>b = 9 cm</a:t>
            </a:r>
          </a:p>
          <a:p>
            <a:r>
              <a:rPr lang="hr-HR" sz="2800" dirty="0"/>
              <a:t>        o, p = ?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663440" y="4127862"/>
            <a:ext cx="23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 = a · b</a:t>
            </a:r>
          </a:p>
          <a:p>
            <a:r>
              <a:rPr lang="hr-HR" sz="2800" dirty="0"/>
              <a:t>p = 4 · 9</a:t>
            </a:r>
          </a:p>
          <a:p>
            <a:r>
              <a:rPr lang="hr-HR" sz="2800" u="sng" dirty="0"/>
              <a:t>p = 36 cm</a:t>
            </a:r>
            <a:r>
              <a:rPr lang="hr-HR" sz="2800" u="sng" baseline="30000" dirty="0"/>
              <a:t>2</a:t>
            </a:r>
            <a:endParaRPr lang="hr-HR" sz="2800" u="sng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/>
          <a:srcRect l="8300" t="39568" r="58760" b="27393"/>
          <a:stretch/>
        </p:blipFill>
        <p:spPr>
          <a:xfrm>
            <a:off x="7489371" y="2499359"/>
            <a:ext cx="2605605" cy="16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8385" y="886339"/>
            <a:ext cx="10548255" cy="837958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Primjer1: Odredimo opseg i površinu pravokutnika čije su stranice duljine: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837509" y="4127863"/>
            <a:ext cx="23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 = 2a + 2b</a:t>
            </a:r>
          </a:p>
          <a:p>
            <a:r>
              <a:rPr lang="hr-HR" sz="2800" dirty="0"/>
              <a:t>o = 9,4 + 7,8</a:t>
            </a:r>
          </a:p>
          <a:p>
            <a:r>
              <a:rPr lang="hr-HR" sz="2800" u="sng" dirty="0"/>
              <a:t>o = 17,2 cm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201783" y="2603863"/>
            <a:ext cx="2891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 startAt="2"/>
            </a:pPr>
            <a:r>
              <a:rPr lang="hr-HR" sz="2800" dirty="0"/>
              <a:t>   a = 4,7 cm</a:t>
            </a:r>
          </a:p>
          <a:p>
            <a:r>
              <a:rPr lang="hr-HR" sz="2800" dirty="0"/>
              <a:t>        </a:t>
            </a:r>
            <a:r>
              <a:rPr lang="hr-HR" sz="2800" u="sng" dirty="0"/>
              <a:t>b = 3,9 cm</a:t>
            </a:r>
          </a:p>
          <a:p>
            <a:r>
              <a:rPr lang="hr-HR" sz="2800" dirty="0"/>
              <a:t>        o, p = ?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663440" y="4127862"/>
            <a:ext cx="23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 = a · b</a:t>
            </a:r>
          </a:p>
          <a:p>
            <a:r>
              <a:rPr lang="hr-HR" sz="2800" dirty="0"/>
              <a:t>p = 4,7 · 3,9</a:t>
            </a:r>
          </a:p>
          <a:p>
            <a:r>
              <a:rPr lang="hr-HR" sz="2800" u="sng" dirty="0"/>
              <a:t>p =18,33 cm</a:t>
            </a:r>
            <a:r>
              <a:rPr lang="hr-HR" sz="2800" u="sng" baseline="30000" dirty="0"/>
              <a:t>2</a:t>
            </a:r>
            <a:endParaRPr lang="hr-HR" sz="2800" u="sng" dirty="0"/>
          </a:p>
        </p:txBody>
      </p:sp>
      <p:sp>
        <p:nvSpPr>
          <p:cNvPr id="3" name="TekstniOkvir 2"/>
          <p:cNvSpPr txBox="1"/>
          <p:nvPr/>
        </p:nvSpPr>
        <p:spPr>
          <a:xfrm>
            <a:off x="7942217" y="4275909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</a:t>
            </a:r>
            <a:r>
              <a:rPr lang="hr-HR" u="sng" dirty="0"/>
              <a:t> 4,7 · 3,9</a:t>
            </a:r>
          </a:p>
          <a:p>
            <a:r>
              <a:rPr lang="hr-HR" dirty="0"/>
              <a:t>  141</a:t>
            </a:r>
          </a:p>
          <a:p>
            <a:r>
              <a:rPr lang="hr-HR" u="sng" dirty="0"/>
              <a:t>+ 423</a:t>
            </a:r>
          </a:p>
          <a:p>
            <a:r>
              <a:rPr lang="hr-HR" dirty="0"/>
              <a:t>  1833</a:t>
            </a:r>
          </a:p>
        </p:txBody>
      </p:sp>
      <p:cxnSp>
        <p:nvCxnSpPr>
          <p:cNvPr id="8" name="Ravni poveznik 7"/>
          <p:cNvCxnSpPr/>
          <p:nvPr/>
        </p:nvCxnSpPr>
        <p:spPr>
          <a:xfrm flipV="1">
            <a:off x="8351520" y="4336869"/>
            <a:ext cx="9579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 flipV="1">
            <a:off x="8856617" y="4336868"/>
            <a:ext cx="9579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 flipV="1">
            <a:off x="8512629" y="5394960"/>
            <a:ext cx="9579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 flipV="1">
            <a:off x="8429897" y="5422536"/>
            <a:ext cx="9579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8351520" y="5329646"/>
            <a:ext cx="45719" cy="653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2"/>
          <a:srcRect l="8300" t="39568" r="58760" b="27393"/>
          <a:stretch/>
        </p:blipFill>
        <p:spPr>
          <a:xfrm>
            <a:off x="7532043" y="2517506"/>
            <a:ext cx="2152759" cy="13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3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8385" y="886339"/>
            <a:ext cx="10548255" cy="837958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Primjer1: Odredimo opseg i površinu pravokutnika čije su stranice duljine: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837509" y="4127863"/>
            <a:ext cx="23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 = 2a + 2b</a:t>
            </a:r>
          </a:p>
          <a:p>
            <a:r>
              <a:rPr lang="hr-HR" sz="2800" dirty="0"/>
              <a:t>o = 10,6 + 6</a:t>
            </a:r>
          </a:p>
          <a:p>
            <a:r>
              <a:rPr lang="hr-HR" sz="2800" u="sng" dirty="0"/>
              <a:t>o = 16,6 cm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201783" y="2603863"/>
            <a:ext cx="2891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 startAt="3"/>
            </a:pPr>
            <a:r>
              <a:rPr lang="hr-HR" sz="2800" dirty="0"/>
              <a:t>   a = 0,53 dm</a:t>
            </a:r>
          </a:p>
          <a:p>
            <a:r>
              <a:rPr lang="hr-HR" sz="2800" dirty="0"/>
              <a:t>        </a:t>
            </a:r>
            <a:r>
              <a:rPr lang="hr-HR" sz="2800" u="sng" dirty="0"/>
              <a:t>b = 3 cm</a:t>
            </a:r>
          </a:p>
          <a:p>
            <a:r>
              <a:rPr lang="hr-HR" sz="2800" dirty="0"/>
              <a:t>        o, p = ?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663440" y="4127862"/>
            <a:ext cx="23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 = a · b</a:t>
            </a:r>
          </a:p>
          <a:p>
            <a:r>
              <a:rPr lang="hr-HR" sz="2800" dirty="0"/>
              <a:t>p = 5,3 · 3</a:t>
            </a:r>
          </a:p>
          <a:p>
            <a:r>
              <a:rPr lang="hr-HR" sz="2800" u="sng" dirty="0"/>
              <a:t>p =15,9 cm</a:t>
            </a:r>
            <a:r>
              <a:rPr lang="hr-HR" sz="2800" u="sng" baseline="30000" dirty="0"/>
              <a:t>2</a:t>
            </a:r>
            <a:endParaRPr lang="hr-HR" sz="2800" u="sng" dirty="0"/>
          </a:p>
        </p:txBody>
      </p:sp>
      <p:sp>
        <p:nvSpPr>
          <p:cNvPr id="3" name="TekstniOkvir 2"/>
          <p:cNvSpPr txBox="1"/>
          <p:nvPr/>
        </p:nvSpPr>
        <p:spPr>
          <a:xfrm>
            <a:off x="7942217" y="4275909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</a:t>
            </a:r>
            <a:r>
              <a:rPr lang="hr-HR" u="sng" dirty="0"/>
              <a:t> 5,3 · 3</a:t>
            </a:r>
          </a:p>
          <a:p>
            <a:r>
              <a:rPr lang="hr-HR" dirty="0"/>
              <a:t>  159</a:t>
            </a:r>
            <a:endParaRPr lang="hr-HR" u="sng" dirty="0"/>
          </a:p>
          <a:p>
            <a:r>
              <a:rPr lang="hr-HR" dirty="0"/>
              <a:t>  </a:t>
            </a:r>
          </a:p>
        </p:txBody>
      </p:sp>
      <p:cxnSp>
        <p:nvCxnSpPr>
          <p:cNvPr id="8" name="Ravni poveznik 7"/>
          <p:cNvCxnSpPr/>
          <p:nvPr/>
        </p:nvCxnSpPr>
        <p:spPr>
          <a:xfrm flipV="1">
            <a:off x="8351520" y="4336869"/>
            <a:ext cx="9579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 flipV="1">
            <a:off x="8405947" y="4820359"/>
            <a:ext cx="9579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8348253" y="4759399"/>
            <a:ext cx="45719" cy="653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3792582" y="2603863"/>
            <a:ext cx="23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= 5,3 cm</a:t>
            </a: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2"/>
          <a:srcRect l="8300" t="39568" r="58760" b="27393"/>
          <a:stretch/>
        </p:blipFill>
        <p:spPr>
          <a:xfrm>
            <a:off x="7673992" y="2527609"/>
            <a:ext cx="2191074" cy="13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2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8385" y="886339"/>
            <a:ext cx="10548255" cy="837958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Primjer1: Odredimo opseg i površinu pravokutnika čije su stranice duljine: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/>
              <p:cNvSpPr txBox="1"/>
              <p:nvPr/>
            </p:nvSpPr>
            <p:spPr>
              <a:xfrm>
                <a:off x="1682933" y="3935849"/>
                <a:ext cx="2725782" cy="2401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800" dirty="0"/>
                  <a:t>o = 2a + 2b</a:t>
                </a:r>
              </a:p>
              <a:p>
                <a:r>
                  <a:rPr lang="hr-HR" sz="2800" dirty="0"/>
                  <a:t>o = 2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r-HR" sz="2800" dirty="0"/>
                  <a:t> + 2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r-HR" sz="2800" dirty="0"/>
              </a:p>
              <a:p>
                <a:r>
                  <a:rPr lang="hr-HR" sz="2800" dirty="0"/>
                  <a:t>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8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r-HR" sz="2800" dirty="0"/>
              </a:p>
              <a:p>
                <a:r>
                  <a:rPr lang="hr-HR" sz="2800" dirty="0"/>
                  <a:t>o=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hr-HR" sz="2800" dirty="0"/>
                  <a:t> dm</a:t>
                </a:r>
              </a:p>
            </p:txBody>
          </p:sp>
        </mc:Choice>
        <mc:Fallback xmlns="">
          <p:sp>
            <p:nvSpPr>
              <p:cNvPr id="4" name="TekstniOkvi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933" y="3935849"/>
                <a:ext cx="2725782" cy="2401491"/>
              </a:xfrm>
              <a:prstGeom prst="rect">
                <a:avLst/>
              </a:prstGeom>
              <a:blipFill>
                <a:blip r:embed="rId2"/>
                <a:stretch>
                  <a:fillRect l="-4474" t="-2792" b="-12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/>
              <p:cNvSpPr txBox="1"/>
              <p:nvPr/>
            </p:nvSpPr>
            <p:spPr>
              <a:xfrm>
                <a:off x="1071154" y="2334320"/>
                <a:ext cx="2891246" cy="1601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lphaLcParenR" startAt="4"/>
                </a:pPr>
                <a:r>
                  <a:rPr lang="hr-HR" sz="2800" dirty="0"/>
                  <a:t>  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r-HR" sz="2800" dirty="0"/>
                  <a:t> dm</a:t>
                </a:r>
              </a:p>
              <a:p>
                <a:r>
                  <a:rPr lang="hr-HR" sz="2800" dirty="0"/>
                  <a:t>         </a:t>
                </a:r>
                <a:r>
                  <a:rPr lang="hr-HR" sz="2800" u="sng" dirty="0"/>
                  <a:t>b = 1,25 dm</a:t>
                </a:r>
              </a:p>
              <a:p>
                <a:r>
                  <a:rPr lang="hr-HR" sz="2800" dirty="0"/>
                  <a:t>        o, p = ?</a:t>
                </a:r>
              </a:p>
            </p:txBody>
          </p:sp>
        </mc:Choice>
        <mc:Fallback xmlns="">
          <p:sp>
            <p:nvSpPr>
              <p:cNvPr id="5" name="TekstniOkvi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54" y="2334320"/>
                <a:ext cx="2891246" cy="1601529"/>
              </a:xfrm>
              <a:prstGeom prst="rect">
                <a:avLst/>
              </a:prstGeom>
              <a:blipFill>
                <a:blip r:embed="rId3"/>
                <a:stretch>
                  <a:fillRect l="-3797" b="-722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/>
              <p:cNvSpPr txBox="1"/>
              <p:nvPr/>
            </p:nvSpPr>
            <p:spPr>
              <a:xfrm>
                <a:off x="4868093" y="3814244"/>
                <a:ext cx="2386148" cy="1786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800" dirty="0"/>
                  <a:t>p = a · b</a:t>
                </a:r>
              </a:p>
              <a:p>
                <a:r>
                  <a:rPr lang="hr-HR" sz="2800" dirty="0"/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r-HR" sz="2800" dirty="0"/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r-HR" sz="2800" dirty="0"/>
              </a:p>
              <a:p>
                <a:r>
                  <a:rPr lang="hr-HR" sz="2800" dirty="0"/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r-HR" sz="2800" dirty="0"/>
                  <a:t> dm</a:t>
                </a:r>
                <a:r>
                  <a:rPr lang="hr-HR" sz="2800" baseline="30000" dirty="0"/>
                  <a:t>2</a:t>
                </a:r>
                <a:endParaRPr lang="hr-HR" sz="2800" dirty="0"/>
              </a:p>
            </p:txBody>
          </p:sp>
        </mc:Choice>
        <mc:Fallback xmlns="">
          <p:sp>
            <p:nvSpPr>
              <p:cNvPr id="7" name="TekstniOkvi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93" y="3814244"/>
                <a:ext cx="2386148" cy="1786066"/>
              </a:xfrm>
              <a:prstGeom prst="rect">
                <a:avLst/>
              </a:prstGeom>
              <a:blipFill>
                <a:blip r:embed="rId4"/>
                <a:stretch>
                  <a:fillRect l="-5371" t="-3754" b="-20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/>
              <p:cNvSpPr txBox="1"/>
              <p:nvPr/>
            </p:nvSpPr>
            <p:spPr>
              <a:xfrm>
                <a:off x="3714205" y="2856410"/>
                <a:ext cx="2386148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r-HR" sz="2800" dirty="0"/>
                  <a:t> dm</a:t>
                </a:r>
              </a:p>
            </p:txBody>
          </p:sp>
        </mc:Choice>
        <mc:Fallback xmlns="">
          <p:sp>
            <p:nvSpPr>
              <p:cNvPr id="6" name="TekstniOkvi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205" y="2856410"/>
                <a:ext cx="2386148" cy="707758"/>
              </a:xfrm>
              <a:prstGeom prst="rect">
                <a:avLst/>
              </a:prstGeom>
              <a:blipFill>
                <a:blip r:embed="rId5"/>
                <a:stretch>
                  <a:fillRect l="-5102" b="-12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6"/>
          <a:srcRect l="8300" t="39568" r="58760" b="27393"/>
          <a:stretch/>
        </p:blipFill>
        <p:spPr>
          <a:xfrm>
            <a:off x="7802879" y="2516777"/>
            <a:ext cx="2605605" cy="16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4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8385" y="886339"/>
            <a:ext cx="10548255" cy="837958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Primjer2: Odredimo opseg i površinu kvadrata čija je stranica duljine: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693818" y="3805646"/>
            <a:ext cx="23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 = 4a</a:t>
            </a:r>
          </a:p>
          <a:p>
            <a:r>
              <a:rPr lang="hr-HR" sz="2800" u="sng" dirty="0"/>
              <a:t>o = 24 m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045028" y="2429691"/>
            <a:ext cx="2891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hr-HR" sz="2800" dirty="0"/>
              <a:t>   </a:t>
            </a:r>
            <a:r>
              <a:rPr lang="hr-HR" sz="2800" u="sng" dirty="0"/>
              <a:t>a = 6 m</a:t>
            </a:r>
          </a:p>
          <a:p>
            <a:r>
              <a:rPr lang="hr-HR" sz="2800" dirty="0"/>
              <a:t>        o, p = ?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646023" y="3805646"/>
            <a:ext cx="23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 = a · a</a:t>
            </a:r>
          </a:p>
          <a:p>
            <a:r>
              <a:rPr lang="hr-HR" sz="2800" dirty="0"/>
              <a:t>p = 6 · 6</a:t>
            </a:r>
          </a:p>
          <a:p>
            <a:r>
              <a:rPr lang="hr-HR" sz="2800" u="sng" dirty="0"/>
              <a:t>p = 36 m</a:t>
            </a:r>
            <a:r>
              <a:rPr lang="hr-HR" sz="2800" u="sng" baseline="30000" dirty="0"/>
              <a:t>2</a:t>
            </a:r>
            <a:endParaRPr lang="hr-HR" sz="2800" u="sng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7370" t="40121" r="73084" b="27473"/>
          <a:stretch/>
        </p:blipFill>
        <p:spPr>
          <a:xfrm>
            <a:off x="8151223" y="2460170"/>
            <a:ext cx="1820091" cy="18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Što je opseg lika?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duljina ruba lika</a:t>
            </a:r>
          </a:p>
          <a:p>
            <a:r>
              <a:rPr lang="hr-HR" sz="4000" dirty="0"/>
              <a:t>zbroj duljina svih stranica koje omeđuju lik</a:t>
            </a:r>
          </a:p>
          <a:p>
            <a:r>
              <a:rPr lang="hr-HR" sz="4000" dirty="0"/>
              <a:t>mjerne jedinice: km, m, dm, cm, mm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1375" t="18821" r="56572" b="37696"/>
          <a:stretch/>
        </p:blipFill>
        <p:spPr>
          <a:xfrm>
            <a:off x="9161418" y="711198"/>
            <a:ext cx="1971173" cy="166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8385" y="886339"/>
            <a:ext cx="10548255" cy="837958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Primjer2: Odredimo opseg i površinu kvadrata čija je stranica duljine: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693818" y="3805646"/>
            <a:ext cx="23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 = 4a</a:t>
            </a:r>
          </a:p>
          <a:p>
            <a:r>
              <a:rPr lang="hr-HR" sz="2800" u="sng" dirty="0"/>
              <a:t>o = 22,8 cm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045028" y="2429691"/>
            <a:ext cx="2891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 startAt="2"/>
            </a:pPr>
            <a:r>
              <a:rPr lang="hr-HR" sz="2800" dirty="0"/>
              <a:t>   </a:t>
            </a:r>
            <a:r>
              <a:rPr lang="hr-HR" sz="2800" u="sng" dirty="0"/>
              <a:t>a = 5,7 cm</a:t>
            </a:r>
          </a:p>
          <a:p>
            <a:r>
              <a:rPr lang="hr-HR" sz="2800" dirty="0"/>
              <a:t>        o, p = ?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646023" y="3805646"/>
            <a:ext cx="23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 = a · a</a:t>
            </a:r>
          </a:p>
          <a:p>
            <a:r>
              <a:rPr lang="hr-HR" sz="2800" dirty="0"/>
              <a:t>p = 5,7 · 5,7</a:t>
            </a:r>
          </a:p>
          <a:p>
            <a:r>
              <a:rPr lang="hr-HR" sz="2800" u="sng" dirty="0"/>
              <a:t>p = 32,49 cm</a:t>
            </a:r>
            <a:r>
              <a:rPr lang="hr-HR" sz="2800" u="sng" baseline="30000" dirty="0"/>
              <a:t>2</a:t>
            </a:r>
            <a:endParaRPr lang="hr-HR" sz="2800" u="sng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7370" t="40121" r="73084" b="27473"/>
          <a:stretch/>
        </p:blipFill>
        <p:spPr>
          <a:xfrm>
            <a:off x="8151223" y="2460170"/>
            <a:ext cx="1820091" cy="18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8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8385" y="886339"/>
            <a:ext cx="10548255" cy="837958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Primjer2: Odredimo opseg i površinu kvadrata čija je stranica duljine: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/>
              <p:cNvSpPr txBox="1"/>
              <p:nvPr/>
            </p:nvSpPr>
            <p:spPr>
              <a:xfrm>
                <a:off x="1693818" y="3805646"/>
                <a:ext cx="2386148" cy="1779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800" dirty="0"/>
                  <a:t>o = 4a</a:t>
                </a:r>
              </a:p>
              <a:p>
                <a:r>
                  <a:rPr lang="hr-HR" sz="2800" dirty="0"/>
                  <a:t>o = 4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r-HR" sz="2800" dirty="0"/>
              </a:p>
              <a:p>
                <a:r>
                  <a:rPr lang="hr-HR" sz="2800" dirty="0"/>
                  <a:t>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r-HR" sz="2800" dirty="0"/>
                  <a:t> dm</a:t>
                </a:r>
              </a:p>
            </p:txBody>
          </p:sp>
        </mc:Choice>
        <mc:Fallback xmlns="">
          <p:sp>
            <p:nvSpPr>
              <p:cNvPr id="4" name="TekstniOkvi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818" y="3805646"/>
                <a:ext cx="2386148" cy="1779654"/>
              </a:xfrm>
              <a:prstGeom prst="rect">
                <a:avLst/>
              </a:prstGeom>
              <a:blipFill>
                <a:blip r:embed="rId2"/>
                <a:stretch>
                  <a:fillRect l="-5371" t="-3425" b="-20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/>
              <p:cNvSpPr txBox="1"/>
              <p:nvPr/>
            </p:nvSpPr>
            <p:spPr>
              <a:xfrm>
                <a:off x="1045028" y="2429691"/>
                <a:ext cx="2891246" cy="1170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lphaLcParenR" startAt="3"/>
                </a:pPr>
                <a:r>
                  <a:rPr lang="hr-HR" sz="2800" dirty="0"/>
                  <a:t>   </a:t>
                </a:r>
                <a:r>
                  <a:rPr lang="hr-HR" sz="2800" u="sng" dirty="0"/>
                  <a:t>a =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u="sng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u="sng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800" b="0" i="1" u="sng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r-HR" sz="2800" u="sng" dirty="0"/>
                  <a:t> dm</a:t>
                </a:r>
              </a:p>
              <a:p>
                <a:r>
                  <a:rPr lang="hr-HR" sz="2800" dirty="0"/>
                  <a:t>        o, p = ?</a:t>
                </a:r>
              </a:p>
            </p:txBody>
          </p:sp>
        </mc:Choice>
        <mc:Fallback xmlns="">
          <p:sp>
            <p:nvSpPr>
              <p:cNvPr id="5" name="TekstniOkvi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8" y="2429691"/>
                <a:ext cx="2891246" cy="1170641"/>
              </a:xfrm>
              <a:prstGeom prst="rect">
                <a:avLst/>
              </a:prstGeom>
              <a:blipFill>
                <a:blip r:embed="rId3"/>
                <a:stretch>
                  <a:fillRect l="-3789" b="-104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/>
              <p:cNvSpPr txBox="1"/>
              <p:nvPr/>
            </p:nvSpPr>
            <p:spPr>
              <a:xfrm>
                <a:off x="4646023" y="3805646"/>
                <a:ext cx="2386148" cy="1779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800" dirty="0"/>
                  <a:t>p = a · a</a:t>
                </a:r>
              </a:p>
              <a:p>
                <a:r>
                  <a:rPr lang="hr-HR" sz="2800" dirty="0"/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r-HR" sz="2800" dirty="0"/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r-HR" sz="2800" dirty="0"/>
              </a:p>
              <a:p>
                <a:r>
                  <a:rPr lang="hr-HR" sz="2800" dirty="0"/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hr-HR" sz="2800" dirty="0"/>
                  <a:t> dm</a:t>
                </a:r>
                <a:r>
                  <a:rPr lang="hr-HR" sz="2800" baseline="30000" dirty="0"/>
                  <a:t>2</a:t>
                </a:r>
                <a:endParaRPr lang="hr-HR" sz="2800" dirty="0"/>
              </a:p>
            </p:txBody>
          </p:sp>
        </mc:Choice>
        <mc:Fallback xmlns="">
          <p:sp>
            <p:nvSpPr>
              <p:cNvPr id="7" name="TekstniOkvi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023" y="3805646"/>
                <a:ext cx="2386148" cy="1779654"/>
              </a:xfrm>
              <a:prstGeom prst="rect">
                <a:avLst/>
              </a:prstGeom>
              <a:blipFill>
                <a:blip r:embed="rId4"/>
                <a:stretch>
                  <a:fillRect l="-5102" t="-3425" b="-20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5"/>
          <a:srcRect l="7370" t="40121" r="73084" b="27473"/>
          <a:stretch/>
        </p:blipFill>
        <p:spPr>
          <a:xfrm>
            <a:off x="8151223" y="2460170"/>
            <a:ext cx="1820091" cy="1880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/>
              <p:cNvSpPr txBox="1"/>
              <p:nvPr/>
            </p:nvSpPr>
            <p:spPr>
              <a:xfrm>
                <a:off x="3391989" y="2460170"/>
                <a:ext cx="2268583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r-HR" sz="2800" dirty="0"/>
                  <a:t>dm</a:t>
                </a:r>
              </a:p>
            </p:txBody>
          </p:sp>
        </mc:Choice>
        <mc:Fallback xmlns="">
          <p:sp>
            <p:nvSpPr>
              <p:cNvPr id="6" name="TekstniOkvi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989" y="2460170"/>
                <a:ext cx="2268583" cy="701346"/>
              </a:xfrm>
              <a:prstGeom prst="rect">
                <a:avLst/>
              </a:prstGeom>
              <a:blipFill>
                <a:blip r:embed="rId6"/>
                <a:stretch>
                  <a:fillRect l="-5362" b="-1130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41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9500" y="1103429"/>
            <a:ext cx="9601196" cy="818676"/>
          </a:xfrm>
        </p:spPr>
        <p:txBody>
          <a:bodyPr>
            <a:normAutofit fontScale="90000"/>
          </a:bodyPr>
          <a:lstStyle/>
          <a:p>
            <a:r>
              <a:rPr lang="hr-HR" dirty="0"/>
              <a:t>DZ (3 zadatka) – riješiti i provjeriti na kraju udžbenika, pretvaranje ćemo provjeriti u četvrtak: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98240" y="2537926"/>
            <a:ext cx="10862387" cy="331893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hr-HR" dirty="0" err="1"/>
              <a:t>zad</a:t>
            </a:r>
            <a:r>
              <a:rPr lang="hr-HR" dirty="0"/>
              <a:t>: Pretvori:</a:t>
            </a:r>
          </a:p>
          <a:p>
            <a:pPr marL="0" indent="0">
              <a:buNone/>
            </a:pPr>
            <a:r>
              <a:rPr lang="hr-HR" dirty="0"/>
              <a:t>a)17 cm = ____ dm  b)  3 m = ____ km  c) 5,5 cm = ____ mm  d) 0,07 m = ___ dm </a:t>
            </a:r>
          </a:p>
          <a:p>
            <a:pPr marL="0" indent="0">
              <a:buNone/>
            </a:pPr>
            <a:r>
              <a:rPr lang="hr-HR" dirty="0"/>
              <a:t>e)17 cm</a:t>
            </a:r>
            <a:r>
              <a:rPr lang="hr-HR" baseline="30000" dirty="0"/>
              <a:t>2</a:t>
            </a:r>
            <a:r>
              <a:rPr lang="hr-HR" dirty="0"/>
              <a:t> = __ dm</a:t>
            </a:r>
            <a:r>
              <a:rPr lang="hr-HR" baseline="30000" dirty="0"/>
              <a:t>2</a:t>
            </a:r>
            <a:r>
              <a:rPr lang="hr-HR" dirty="0"/>
              <a:t>  f)  3 dm</a:t>
            </a:r>
            <a:r>
              <a:rPr lang="hr-HR" baseline="30000" dirty="0"/>
              <a:t>2</a:t>
            </a:r>
            <a:r>
              <a:rPr lang="hr-HR" dirty="0"/>
              <a:t> = __ mm</a:t>
            </a:r>
            <a:r>
              <a:rPr lang="hr-HR" baseline="30000" dirty="0"/>
              <a:t>2</a:t>
            </a:r>
            <a:r>
              <a:rPr lang="hr-HR" dirty="0"/>
              <a:t>  g) 5,5 cm</a:t>
            </a:r>
            <a:r>
              <a:rPr lang="hr-HR" baseline="30000" dirty="0"/>
              <a:t>2</a:t>
            </a:r>
            <a:r>
              <a:rPr lang="hr-HR" dirty="0"/>
              <a:t> = ___ mm</a:t>
            </a:r>
            <a:r>
              <a:rPr lang="hr-HR" baseline="30000" dirty="0"/>
              <a:t>2</a:t>
            </a:r>
            <a:r>
              <a:rPr lang="hr-HR" dirty="0"/>
              <a:t>  h) 0,07 m</a:t>
            </a:r>
            <a:r>
              <a:rPr lang="hr-HR" baseline="30000" dirty="0"/>
              <a:t>2</a:t>
            </a:r>
            <a:r>
              <a:rPr lang="hr-HR" dirty="0"/>
              <a:t> = ___ dm</a:t>
            </a:r>
            <a:r>
              <a:rPr lang="hr-HR" baseline="30000" dirty="0"/>
              <a:t>2</a:t>
            </a:r>
            <a:r>
              <a:rPr lang="hr-HR" dirty="0"/>
              <a:t>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hr-HR" dirty="0" err="1"/>
              <a:t>zad</a:t>
            </a:r>
            <a:r>
              <a:rPr lang="hr-HR" dirty="0"/>
              <a:t>: </a:t>
            </a:r>
            <a:r>
              <a:rPr lang="hr-HR" dirty="0" err="1"/>
              <a:t>udžb</a:t>
            </a:r>
            <a:r>
              <a:rPr lang="hr-HR" dirty="0"/>
              <a:t>., str., 127., </a:t>
            </a:r>
            <a:r>
              <a:rPr lang="hr-HR" dirty="0" err="1"/>
              <a:t>zad</a:t>
            </a:r>
            <a:r>
              <a:rPr lang="hr-HR" dirty="0"/>
              <a:t>: 77.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dirty="0" err="1"/>
              <a:t>zad</a:t>
            </a:r>
            <a:r>
              <a:rPr lang="hr-HR" dirty="0"/>
              <a:t>: </a:t>
            </a:r>
            <a:r>
              <a:rPr lang="hr-HR" dirty="0" err="1"/>
              <a:t>udžb</a:t>
            </a:r>
            <a:r>
              <a:rPr lang="hr-HR" dirty="0"/>
              <a:t>., str. 128., </a:t>
            </a:r>
            <a:r>
              <a:rPr lang="hr-HR" dirty="0" err="1"/>
              <a:t>zad</a:t>
            </a:r>
            <a:r>
              <a:rPr lang="hr-HR" dirty="0"/>
              <a:t>: 80.</a:t>
            </a:r>
          </a:p>
        </p:txBody>
      </p:sp>
    </p:spTree>
    <p:extLst>
      <p:ext uri="{BB962C8B-B14F-4D97-AF65-F5344CB8AC3E}">
        <p14:creationId xmlns:p14="http://schemas.microsoft.com/office/powerpoint/2010/main" val="309228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Pretvaranje mjernih jedinica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4806" y="2504681"/>
            <a:ext cx="10077994" cy="3318936"/>
          </a:xfrm>
        </p:spPr>
        <p:txBody>
          <a:bodyPr>
            <a:normAutofit/>
          </a:bodyPr>
          <a:lstStyle/>
          <a:p>
            <a:r>
              <a:rPr lang="hr-HR" sz="3600" dirty="0"/>
              <a:t>Kad pretvaramo iz veće mjerne jedinice u manju, tada ___________. (množimo ili dijelimo?) </a:t>
            </a:r>
          </a:p>
          <a:p>
            <a:r>
              <a:rPr lang="hr-HR" sz="3600" dirty="0"/>
              <a:t>Kad pretvaramo iz manje mjerne jedinice u veću, tada ________. (množimo ili dijelimo?) 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436915" y="3004456"/>
            <a:ext cx="217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FF0000"/>
                </a:solidFill>
              </a:rPr>
              <a:t>množimo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162595" y="4280261"/>
            <a:ext cx="217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FF0000"/>
                </a:solidFill>
              </a:rPr>
              <a:t>dijelimo</a:t>
            </a:r>
          </a:p>
        </p:txBody>
      </p:sp>
    </p:spTree>
    <p:extLst>
      <p:ext uri="{BB962C8B-B14F-4D97-AF65-F5344CB8AC3E}">
        <p14:creationId xmlns:p14="http://schemas.microsoft.com/office/powerpoint/2010/main" val="45824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Pretvorimo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6651" y="2556932"/>
            <a:ext cx="3718560" cy="578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b="1" dirty="0"/>
              <a:t>5.2 m = ______ cm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4868091" y="2556932"/>
            <a:ext cx="671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pretvaramo u manju mjernu jedinicu, znači množimo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868091" y="3058697"/>
            <a:ext cx="671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množimo s onoliko koliko metar ima centimetara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868091" y="3551754"/>
            <a:ext cx="671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znači množimo sa 100 (cm je 100 puta veći od m)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868091" y="4057664"/>
            <a:ext cx="671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kako množimo sa 100?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868091" y="4563574"/>
            <a:ext cx="671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decimalnu točku pomaknemo 2 mjesta UDESNO</a:t>
            </a:r>
          </a:p>
        </p:txBody>
      </p:sp>
      <p:sp>
        <p:nvSpPr>
          <p:cNvPr id="9" name="Strelica zakrivljena gore 8"/>
          <p:cNvSpPr/>
          <p:nvPr/>
        </p:nvSpPr>
        <p:spPr>
          <a:xfrm>
            <a:off x="1262745" y="2978927"/>
            <a:ext cx="322216" cy="261257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Strelica zakrivljena gore 9"/>
          <p:cNvSpPr/>
          <p:nvPr/>
        </p:nvSpPr>
        <p:spPr>
          <a:xfrm>
            <a:off x="1489168" y="3007282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625634" y="2495376"/>
            <a:ext cx="111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520</a:t>
            </a:r>
          </a:p>
        </p:txBody>
      </p:sp>
    </p:spTree>
    <p:extLst>
      <p:ext uri="{BB962C8B-B14F-4D97-AF65-F5344CB8AC3E}">
        <p14:creationId xmlns:p14="http://schemas.microsoft.com/office/powerpoint/2010/main" val="4538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Pretvorimo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40525" y="2629799"/>
            <a:ext cx="3718560" cy="578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b="1" dirty="0"/>
              <a:t>326 m = ______ km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4868091" y="2556932"/>
            <a:ext cx="671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pretvaramo u veću mjernu jedinicu, znači dijelimo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868091" y="3058697"/>
            <a:ext cx="671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dijelimo s onoliko koliko kilometar ima metara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868091" y="3551754"/>
            <a:ext cx="671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znači dijelimo s 1000 (m je 1000 puta manji od km)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868091" y="4057664"/>
            <a:ext cx="671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kako dijelimo s 1000?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868091" y="4563574"/>
            <a:ext cx="671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decimalnu točku pomaknemo 3 mjesta ULIJEVO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2495004" y="2556932"/>
            <a:ext cx="111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0.326</a:t>
            </a:r>
          </a:p>
        </p:txBody>
      </p:sp>
      <p:sp>
        <p:nvSpPr>
          <p:cNvPr id="12" name="Strelica zakrivljena dolje 11"/>
          <p:cNvSpPr/>
          <p:nvPr/>
        </p:nvSpPr>
        <p:spPr>
          <a:xfrm rot="10800000">
            <a:off x="1384662" y="3090387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3" name="Strelica zakrivljena dolje 12"/>
          <p:cNvSpPr/>
          <p:nvPr/>
        </p:nvSpPr>
        <p:spPr>
          <a:xfrm rot="10800000">
            <a:off x="1175656" y="3093847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4" name="Strelica zakrivljena dolje 13"/>
          <p:cNvSpPr/>
          <p:nvPr/>
        </p:nvSpPr>
        <p:spPr>
          <a:xfrm rot="10800000">
            <a:off x="966649" y="3097307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679265" y="2623177"/>
            <a:ext cx="111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9455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 animBg="1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Pretvori</a:t>
            </a: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666633"/>
              </p:ext>
            </p:extLst>
          </p:nvPr>
        </p:nvGraphicFramePr>
        <p:xfrm>
          <a:off x="666205" y="2523547"/>
          <a:ext cx="10859589" cy="399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1143">
                  <a:extLst>
                    <a:ext uri="{9D8B030D-6E8A-4147-A177-3AD203B41FA5}">
                      <a16:colId xmlns:a16="http://schemas.microsoft.com/office/drawing/2014/main" val="683275020"/>
                    </a:ext>
                  </a:extLst>
                </a:gridCol>
                <a:gridCol w="3431178">
                  <a:extLst>
                    <a:ext uri="{9D8B030D-6E8A-4147-A177-3AD203B41FA5}">
                      <a16:colId xmlns:a16="http://schemas.microsoft.com/office/drawing/2014/main" val="903361861"/>
                    </a:ext>
                  </a:extLst>
                </a:gridCol>
                <a:gridCol w="3727268">
                  <a:extLst>
                    <a:ext uri="{9D8B030D-6E8A-4147-A177-3AD203B41FA5}">
                      <a16:colId xmlns:a16="http://schemas.microsoft.com/office/drawing/2014/main" val="2169459376"/>
                    </a:ext>
                  </a:extLst>
                </a:gridCol>
              </a:tblGrid>
              <a:tr h="3512701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hr-HR" sz="3200" dirty="0"/>
                        <a:t>3.4 m = ____ dm 1450 cm = _____ m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hr-HR" sz="3200" dirty="0"/>
                        <a:t>0.03 m = _____ cm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hr-HR" sz="3200" dirty="0"/>
                        <a:t>3.4 dm = _____ m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hr-HR" sz="3200" dirty="0"/>
                        <a:t>  18 m = _____ km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hr-HR" sz="3200" baseline="0" dirty="0"/>
                        <a:t>  </a:t>
                      </a:r>
                      <a:r>
                        <a:rPr lang="hr-HR" sz="3200" dirty="0"/>
                        <a:t>7 cm = _____ dm 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endParaRPr lang="hr-HR" sz="3200" dirty="0"/>
                    </a:p>
                  </a:txBody>
                  <a:tcPr>
                    <a:solidFill>
                      <a:srgbClr val="CCCCFF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hr-HR" sz="3200" dirty="0"/>
                        <a:t>0.18 m = _____ mm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hr-HR" sz="3200" dirty="0"/>
                        <a:t>32 mm = _____ cm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hr-HR" sz="3200" dirty="0"/>
                        <a:t>45.03 dm = _____ cm </a:t>
                      </a:r>
                    </a:p>
                    <a:p>
                      <a:endParaRPr lang="hr-HR" sz="3200" dirty="0"/>
                    </a:p>
                  </a:txBody>
                  <a:tcPr>
                    <a:solidFill>
                      <a:srgbClr val="CCFFCC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49685"/>
                  </a:ext>
                </a:extLst>
              </a:tr>
            </a:tbl>
          </a:graphicData>
        </a:graphic>
      </p:graphicFrame>
      <p:sp>
        <p:nvSpPr>
          <p:cNvPr id="6" name="Strelica zakrivljena gore 5"/>
          <p:cNvSpPr/>
          <p:nvPr/>
        </p:nvSpPr>
        <p:spPr>
          <a:xfrm>
            <a:off x="973185" y="3346916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2255520" y="2889945"/>
            <a:ext cx="775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34</a:t>
            </a:r>
          </a:p>
        </p:txBody>
      </p:sp>
      <p:sp>
        <p:nvSpPr>
          <p:cNvPr id="8" name="Strelica zakrivljena dolje 7"/>
          <p:cNvSpPr/>
          <p:nvPr/>
        </p:nvSpPr>
        <p:spPr>
          <a:xfrm rot="10800000">
            <a:off x="1306290" y="4308326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Strelica zakrivljena dolje 8"/>
          <p:cNvSpPr/>
          <p:nvPr/>
        </p:nvSpPr>
        <p:spPr>
          <a:xfrm rot="10800000">
            <a:off x="1134293" y="4308327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682240" y="3803459"/>
            <a:ext cx="95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14.5</a:t>
            </a:r>
          </a:p>
        </p:txBody>
      </p:sp>
      <p:sp>
        <p:nvSpPr>
          <p:cNvPr id="11" name="Strelica zakrivljena gore 10"/>
          <p:cNvSpPr/>
          <p:nvPr/>
        </p:nvSpPr>
        <p:spPr>
          <a:xfrm>
            <a:off x="984073" y="5259499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Strelica zakrivljena gore 11"/>
          <p:cNvSpPr/>
          <p:nvPr/>
        </p:nvSpPr>
        <p:spPr>
          <a:xfrm>
            <a:off x="1190903" y="5259499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553788" y="4754632"/>
            <a:ext cx="95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3</a:t>
            </a:r>
          </a:p>
        </p:txBody>
      </p:sp>
      <p:sp>
        <p:nvSpPr>
          <p:cNvPr id="14" name="Strelica zakrivljena dolje 13"/>
          <p:cNvSpPr/>
          <p:nvPr/>
        </p:nvSpPr>
        <p:spPr>
          <a:xfrm rot="10800000">
            <a:off x="4419605" y="3346916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4132222" y="2889945"/>
            <a:ext cx="111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6154785" y="2868174"/>
            <a:ext cx="111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0.34</a:t>
            </a:r>
          </a:p>
        </p:txBody>
      </p:sp>
      <p:sp>
        <p:nvSpPr>
          <p:cNvPr id="17" name="Strelica zakrivljena dolje 16"/>
          <p:cNvSpPr/>
          <p:nvPr/>
        </p:nvSpPr>
        <p:spPr>
          <a:xfrm rot="10800000">
            <a:off x="4778826" y="4270668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8" name="Strelica zakrivljena dolje 17"/>
          <p:cNvSpPr/>
          <p:nvPr/>
        </p:nvSpPr>
        <p:spPr>
          <a:xfrm rot="10800000">
            <a:off x="4615537" y="4287333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9" name="Strelica zakrivljena dolje 18"/>
          <p:cNvSpPr/>
          <p:nvPr/>
        </p:nvSpPr>
        <p:spPr>
          <a:xfrm rot="10800000">
            <a:off x="4454438" y="4287334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4398926" y="3847974"/>
            <a:ext cx="111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4167055" y="3859507"/>
            <a:ext cx="111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" name="TekstniOkvir 21"/>
          <p:cNvSpPr txBox="1"/>
          <p:nvPr/>
        </p:nvSpPr>
        <p:spPr>
          <a:xfrm>
            <a:off x="5812979" y="3782465"/>
            <a:ext cx="108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0.018</a:t>
            </a:r>
          </a:p>
        </p:txBody>
      </p:sp>
      <p:sp>
        <p:nvSpPr>
          <p:cNvPr id="23" name="Strelica zakrivljena dolje 22"/>
          <p:cNvSpPr/>
          <p:nvPr/>
        </p:nvSpPr>
        <p:spPr>
          <a:xfrm rot="10800000">
            <a:off x="4611167" y="5279976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4" name="TekstniOkvir 23"/>
          <p:cNvSpPr txBox="1"/>
          <p:nvPr/>
        </p:nvSpPr>
        <p:spPr>
          <a:xfrm>
            <a:off x="4323784" y="4855443"/>
            <a:ext cx="111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" name="TekstniOkvir 24"/>
          <p:cNvSpPr txBox="1"/>
          <p:nvPr/>
        </p:nvSpPr>
        <p:spPr>
          <a:xfrm>
            <a:off x="6074238" y="4754632"/>
            <a:ext cx="95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0.7</a:t>
            </a:r>
          </a:p>
        </p:txBody>
      </p:sp>
      <p:sp>
        <p:nvSpPr>
          <p:cNvPr id="26" name="Strelica zakrivljena gore 25"/>
          <p:cNvSpPr/>
          <p:nvPr/>
        </p:nvSpPr>
        <p:spPr>
          <a:xfrm>
            <a:off x="8064139" y="3325145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7" name="Strelica zakrivljena gore 26"/>
          <p:cNvSpPr/>
          <p:nvPr/>
        </p:nvSpPr>
        <p:spPr>
          <a:xfrm>
            <a:off x="8318870" y="3325145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8" name="Strelica zakrivljena gore 27"/>
          <p:cNvSpPr/>
          <p:nvPr/>
        </p:nvSpPr>
        <p:spPr>
          <a:xfrm>
            <a:off x="8544201" y="3346916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9440097" y="2773431"/>
            <a:ext cx="95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180</a:t>
            </a:r>
          </a:p>
        </p:txBody>
      </p:sp>
      <p:sp>
        <p:nvSpPr>
          <p:cNvPr id="30" name="Strelica zakrivljena dolje 29"/>
          <p:cNvSpPr/>
          <p:nvPr/>
        </p:nvSpPr>
        <p:spPr>
          <a:xfrm rot="10800000">
            <a:off x="8024950" y="4308325"/>
            <a:ext cx="269966" cy="235131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1" name="TekstniOkvir 30"/>
          <p:cNvSpPr txBox="1"/>
          <p:nvPr/>
        </p:nvSpPr>
        <p:spPr>
          <a:xfrm>
            <a:off x="9702461" y="3761108"/>
            <a:ext cx="95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3.2</a:t>
            </a:r>
          </a:p>
        </p:txBody>
      </p:sp>
      <p:sp>
        <p:nvSpPr>
          <p:cNvPr id="32" name="Strelica zakrivljena gore 31"/>
          <p:cNvSpPr/>
          <p:nvPr/>
        </p:nvSpPr>
        <p:spPr>
          <a:xfrm>
            <a:off x="8294916" y="5271029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3" name="TekstniOkvir 32"/>
          <p:cNvSpPr txBox="1"/>
          <p:nvPr/>
        </p:nvSpPr>
        <p:spPr>
          <a:xfrm>
            <a:off x="9702461" y="4737437"/>
            <a:ext cx="106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450.3</a:t>
            </a:r>
          </a:p>
        </p:txBody>
      </p:sp>
    </p:spTree>
    <p:extLst>
      <p:ext uri="{BB962C8B-B14F-4D97-AF65-F5344CB8AC3E}">
        <p14:creationId xmlns:p14="http://schemas.microsoft.com/office/powerpoint/2010/main" val="17743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Što je površina lika?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veličina unutrašnjosti lika</a:t>
            </a:r>
          </a:p>
          <a:p>
            <a:r>
              <a:rPr lang="hr-HR" sz="4000" dirty="0"/>
              <a:t>broj koji kazuje koliko kvadratnih jedinica lik zauzima</a:t>
            </a:r>
          </a:p>
          <a:p>
            <a:r>
              <a:rPr lang="hr-HR" sz="4000" dirty="0"/>
              <a:t>mjerne jedinice: km</a:t>
            </a:r>
            <a:r>
              <a:rPr lang="hr-HR" sz="4000" baseline="30000" dirty="0"/>
              <a:t>2</a:t>
            </a:r>
            <a:r>
              <a:rPr lang="hr-HR" sz="4000" dirty="0"/>
              <a:t>, m</a:t>
            </a:r>
            <a:r>
              <a:rPr lang="hr-HR" sz="4000" baseline="30000" dirty="0"/>
              <a:t>2</a:t>
            </a:r>
            <a:r>
              <a:rPr lang="hr-HR" sz="4000" dirty="0"/>
              <a:t>, dm</a:t>
            </a:r>
            <a:r>
              <a:rPr lang="hr-HR" sz="4000" baseline="30000" dirty="0"/>
              <a:t>2</a:t>
            </a:r>
            <a:r>
              <a:rPr lang="hr-HR" sz="4000" dirty="0"/>
              <a:t>, cm</a:t>
            </a:r>
            <a:r>
              <a:rPr lang="hr-HR" sz="4000" baseline="30000" dirty="0"/>
              <a:t>2</a:t>
            </a:r>
            <a:r>
              <a:rPr lang="hr-HR" sz="4000" dirty="0"/>
              <a:t>, mm</a:t>
            </a:r>
            <a:r>
              <a:rPr lang="hr-HR" sz="4000" baseline="30000" dirty="0"/>
              <a:t>2</a:t>
            </a:r>
            <a:endParaRPr lang="hr-HR" sz="4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9651" t="21529" r="56141" b="38228"/>
          <a:stretch/>
        </p:blipFill>
        <p:spPr>
          <a:xfrm>
            <a:off x="8760823" y="711199"/>
            <a:ext cx="2255520" cy="16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3297090654"/>
              </p:ext>
            </p:extLst>
          </p:nvPr>
        </p:nvGraphicFramePr>
        <p:xfrm>
          <a:off x="853440" y="644435"/>
          <a:ext cx="10458994" cy="54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26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Pretvorimo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6651" y="2556932"/>
            <a:ext cx="3901440" cy="578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b="1" dirty="0"/>
              <a:t>5.2 m</a:t>
            </a:r>
            <a:r>
              <a:rPr lang="hr-HR" sz="3200" b="1" baseline="30000" dirty="0"/>
              <a:t>2</a:t>
            </a:r>
            <a:r>
              <a:rPr lang="hr-HR" sz="3200" b="1" dirty="0"/>
              <a:t> = ____ dm</a:t>
            </a:r>
            <a:r>
              <a:rPr lang="hr-HR" sz="3200" b="1" baseline="30000" dirty="0"/>
              <a:t>2</a:t>
            </a:r>
            <a:endParaRPr lang="hr-HR" sz="3200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4868091" y="2556932"/>
            <a:ext cx="671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pretvaramo u manju mjernu jedinicu, znači množimo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868091" y="3058697"/>
            <a:ext cx="671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množimo s onoliko koliko metar kvadratni ima                     decimetara kvadratnih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868090" y="3921209"/>
            <a:ext cx="671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znači množimo sa 100 (m = 10 dm; m</a:t>
            </a:r>
            <a:r>
              <a:rPr lang="hr-HR" sz="2400" baseline="30000" dirty="0"/>
              <a:t>2</a:t>
            </a:r>
            <a:r>
              <a:rPr lang="hr-HR" sz="2400" dirty="0"/>
              <a:t> = 100 dm</a:t>
            </a:r>
            <a:r>
              <a:rPr lang="hr-HR" sz="2400" baseline="30000" dirty="0"/>
              <a:t>2</a:t>
            </a:r>
            <a:r>
              <a:rPr lang="hr-HR" sz="2400" dirty="0"/>
              <a:t>)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868090" y="4409282"/>
            <a:ext cx="671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kako množimo sa 100?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868089" y="4897355"/>
            <a:ext cx="671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decimalnu točku pomaknemo 2 mjesta UDESNO</a:t>
            </a:r>
          </a:p>
        </p:txBody>
      </p:sp>
      <p:sp>
        <p:nvSpPr>
          <p:cNvPr id="9" name="Strelica zakrivljena gore 8"/>
          <p:cNvSpPr/>
          <p:nvPr/>
        </p:nvSpPr>
        <p:spPr>
          <a:xfrm>
            <a:off x="1262745" y="2978927"/>
            <a:ext cx="322216" cy="261257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Strelica zakrivljena gore 9"/>
          <p:cNvSpPr/>
          <p:nvPr/>
        </p:nvSpPr>
        <p:spPr>
          <a:xfrm>
            <a:off x="1489168" y="3007282"/>
            <a:ext cx="322217" cy="2556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625634" y="2495376"/>
            <a:ext cx="111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520</a:t>
            </a:r>
          </a:p>
        </p:txBody>
      </p:sp>
    </p:spTree>
    <p:extLst>
      <p:ext uri="{BB962C8B-B14F-4D97-AF65-F5344CB8AC3E}">
        <p14:creationId xmlns:p14="http://schemas.microsoft.com/office/powerpoint/2010/main" val="142581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269</TotalTime>
  <Words>1106</Words>
  <Application>Microsoft Office PowerPoint</Application>
  <PresentationFormat>Široki zaslon</PresentationFormat>
  <Paragraphs>207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Arial</vt:lpstr>
      <vt:lpstr>Cambria Math</vt:lpstr>
      <vt:lpstr>Garamond</vt:lpstr>
      <vt:lpstr>Organski</vt:lpstr>
      <vt:lpstr>Opseg i površina pravokutnika i kvadrata (1)</vt:lpstr>
      <vt:lpstr>Što je opseg lika?</vt:lpstr>
      <vt:lpstr>Pretvaranje mjernih jedinica</vt:lpstr>
      <vt:lpstr>Pretvorimo</vt:lpstr>
      <vt:lpstr>Pretvorimo</vt:lpstr>
      <vt:lpstr>Pretvori</vt:lpstr>
      <vt:lpstr>Što je površina lika?</vt:lpstr>
      <vt:lpstr>PowerPoint prezentacija</vt:lpstr>
      <vt:lpstr>Pretvorimo</vt:lpstr>
      <vt:lpstr>Pretvorimo</vt:lpstr>
      <vt:lpstr>Pretvori</vt:lpstr>
      <vt:lpstr>Odredimo opseg i površinu likovima u kvadratnoj mreži od 1 cm:</vt:lpstr>
      <vt:lpstr>OPSEG I POVRŠINU MOŽEMO ODREDITI PREBROJAVANJEM ILI POMOĆU FORMULA</vt:lpstr>
      <vt:lpstr>Formule za opseg i površinu             pravokutnika i kvadrata</vt:lpstr>
      <vt:lpstr>Primjer1: Odredimo opseg i površinu pravokutnika čije su stranice duljine:</vt:lpstr>
      <vt:lpstr>Primjer1: Odredimo opseg i površinu pravokutnika čije su stranice duljine:</vt:lpstr>
      <vt:lpstr>Primjer1: Odredimo opseg i površinu pravokutnika čije su stranice duljine:</vt:lpstr>
      <vt:lpstr>Primjer1: Odredimo opseg i površinu pravokutnika čije su stranice duljine:</vt:lpstr>
      <vt:lpstr>Primjer2: Odredimo opseg i površinu kvadrata čija je stranica duljine:</vt:lpstr>
      <vt:lpstr>Primjer2: Odredimo opseg i površinu kvadrata čija je stranica duljine:</vt:lpstr>
      <vt:lpstr>Primjer2: Odredimo opseg i površinu kvadrata čija je stranica duljine:</vt:lpstr>
      <vt:lpstr>DZ (3 zadatka) – riješiti i provjeriti na kraju udžbenika, pretvaranje ćemo provjeriti u četvrtak: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Opseg i površina pravokutnika i kvadrata</dc:title>
  <dc:creator>Korisnik</dc:creator>
  <cp:lastModifiedBy>Dragica Šalković</cp:lastModifiedBy>
  <cp:revision>36</cp:revision>
  <dcterms:created xsi:type="dcterms:W3CDTF">2020-06-02T15:53:46Z</dcterms:created>
  <dcterms:modified xsi:type="dcterms:W3CDTF">2020-09-23T18:48:07Z</dcterms:modified>
</cp:coreProperties>
</file>